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352" r:id="rId2"/>
    <p:sldId id="355" r:id="rId3"/>
    <p:sldId id="354" r:id="rId4"/>
    <p:sldId id="356" r:id="rId5"/>
    <p:sldId id="280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3" r:id="rId17"/>
    <p:sldId id="281" r:id="rId18"/>
    <p:sldId id="284" r:id="rId19"/>
    <p:sldId id="285" r:id="rId20"/>
    <p:sldId id="302" r:id="rId21"/>
    <p:sldId id="286" r:id="rId22"/>
    <p:sldId id="287" r:id="rId23"/>
    <p:sldId id="288" r:id="rId24"/>
    <p:sldId id="289" r:id="rId25"/>
    <p:sldId id="294" r:id="rId26"/>
    <p:sldId id="295" r:id="rId27"/>
    <p:sldId id="296" r:id="rId28"/>
    <p:sldId id="297" r:id="rId29"/>
    <p:sldId id="298" r:id="rId30"/>
    <p:sldId id="300" r:id="rId31"/>
    <p:sldId id="342" r:id="rId32"/>
    <p:sldId id="344" r:id="rId33"/>
    <p:sldId id="345" r:id="rId34"/>
    <p:sldId id="346" r:id="rId35"/>
    <p:sldId id="347" r:id="rId36"/>
    <p:sldId id="348" r:id="rId37"/>
    <p:sldId id="343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49" r:id="rId48"/>
    <p:sldId id="351" r:id="rId49"/>
    <p:sldId id="312" r:id="rId50"/>
    <p:sldId id="313" r:id="rId51"/>
    <p:sldId id="314" r:id="rId52"/>
    <p:sldId id="315" r:id="rId53"/>
    <p:sldId id="350" r:id="rId54"/>
    <p:sldId id="316" r:id="rId55"/>
    <p:sldId id="317" r:id="rId56"/>
    <p:sldId id="318" r:id="rId57"/>
    <p:sldId id="334" r:id="rId58"/>
    <p:sldId id="333" r:id="rId59"/>
    <p:sldId id="319" r:id="rId60"/>
    <p:sldId id="364" r:id="rId61"/>
    <p:sldId id="365" r:id="rId62"/>
    <p:sldId id="366" r:id="rId63"/>
    <p:sldId id="367" r:id="rId64"/>
    <p:sldId id="368" r:id="rId65"/>
    <p:sldId id="369" r:id="rId66"/>
    <p:sldId id="370" r:id="rId67"/>
    <p:sldId id="320" r:id="rId68"/>
    <p:sldId id="321" r:id="rId69"/>
    <p:sldId id="322" r:id="rId70"/>
    <p:sldId id="357" r:id="rId71"/>
    <p:sldId id="359" r:id="rId72"/>
    <p:sldId id="360" r:id="rId73"/>
    <p:sldId id="361" r:id="rId74"/>
    <p:sldId id="362" r:id="rId75"/>
    <p:sldId id="363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36"/>
    <p:restoredTop sz="91461"/>
  </p:normalViewPr>
  <p:slideViewPr>
    <p:cSldViewPr snapToGrid="0" snapToObjects="1">
      <p:cViewPr varScale="1">
        <p:scale>
          <a:sx n="143" d="100"/>
          <a:sy n="143" d="100"/>
        </p:scale>
        <p:origin x="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4B-3E4F-81CB-8913CAFAD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38-8C4F-ADE3-CB3944399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2A45-987E-152B096ED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0507436570399"/>
          <c:y val="3.8888524351122798E-2"/>
          <c:w val="0.84126304183838196"/>
          <c:h val="0.868266929133857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ysClr val="window" lastClr="FFFFFF"/>
              </a:solidFill>
            </a:ln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(Sheet3!$K$1,Sheet3!$K$5,Sheet3!$K$9)</c:f>
              <c:numCache>
                <c:formatCode>General</c:formatCode>
                <c:ptCount val="3"/>
                <c:pt idx="0">
                  <c:v>9.7000000000000003E-2</c:v>
                </c:pt>
                <c:pt idx="1">
                  <c:v>0.19400000000000001</c:v>
                </c:pt>
                <c:pt idx="2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4-6545-A182-3CB5030D4521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(Sheet3!$K$2,Sheet3!$K$6,Sheet3!$K$10)</c:f>
              <c:numCache>
                <c:formatCode>General</c:formatCode>
                <c:ptCount val="3"/>
                <c:pt idx="0">
                  <c:v>0.19400000000000001</c:v>
                </c:pt>
                <c:pt idx="1">
                  <c:v>0.30599999999999999</c:v>
                </c:pt>
                <c:pt idx="2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4-6545-A182-3CB5030D4521}"/>
            </c:ext>
          </c:extLst>
        </c:ser>
        <c:ser>
          <c:idx val="2"/>
          <c:order val="2"/>
          <c:spPr>
            <a:solidFill>
              <a:srgbClr val="FBDF0C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(Sheet3!$K$3,Sheet3!$K$7,Sheet3!$K$11)</c:f>
              <c:numCache>
                <c:formatCode>General</c:formatCode>
                <c:ptCount val="3"/>
                <c:pt idx="0">
                  <c:v>0.59699999999999998</c:v>
                </c:pt>
                <c:pt idx="1">
                  <c:v>0.69399999999999995</c:v>
                </c:pt>
                <c:pt idx="2">
                  <c:v>0.65300000000000002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4-6545-A182-3CB5030D4521}"/>
            </c:ext>
          </c:extLst>
        </c:ser>
        <c:ser>
          <c:idx val="3"/>
          <c:order val="3"/>
          <c:spPr>
            <a:solidFill>
              <a:srgbClr val="4472C4">
                <a:alpha val="90000"/>
              </a:srgbClr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(Sheet3!$K$4,Sheet3!$K$8,Sheet3!$K$12)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4-6545-A182-3CB5030D4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8717696"/>
        <c:axId val="1708714432"/>
      </c:barChart>
      <c:valAx>
        <c:axId val="1708714432"/>
        <c:scaling>
          <c:orientation val="minMax"/>
          <c:max val="1.1000000000000001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7696"/>
        <c:crosses val="autoZero"/>
        <c:crossBetween val="between"/>
        <c:majorUnit val="0.25"/>
      </c:valAx>
      <c:catAx>
        <c:axId val="170871769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443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effectLst/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5A-474C-A3B9-F8CA86E8A6F9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5A-474C-A3B9-F8CA86E8A6F9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4.0258166439999679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5A-474C-A3B9-F8CA86E8A6F9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05A-474C-A3B9-F8CA86E8A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54320"/>
        <c:axId val="1708757312"/>
      </c:scatterChart>
      <c:valAx>
        <c:axId val="1708754320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757312"/>
        <c:crosses val="autoZero"/>
        <c:crossBetween val="midCat"/>
      </c:valAx>
      <c:valAx>
        <c:axId val="170875731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754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2FA1D-462C-434A-AC16-687FB6E166FF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73D56-A31B-2241-A9D5-54325AB1D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27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04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5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96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34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73D56-A31B-2241-A9D5-54325AB1D23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34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0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56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2502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0021" y="6364909"/>
            <a:ext cx="2743200" cy="365125"/>
          </a:xfrm>
        </p:spPr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4685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806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499652" y="450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1621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201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2056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4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350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EFB6-422A-6143-9ACA-EA52F484561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B273-D705-D645-8176-F77D3F8BA3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674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E59EFB6-422A-6143-9ACA-EA52F484561B}" type="datetimeFigureOut">
              <a:rPr lang="en-US" smtClean="0"/>
              <a:pPr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A3B273-D705-D645-8176-F77D3F8BA3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0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12.png"/><Relationship Id="rId4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/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42671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Digested DNA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74622" y="5916294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874622" y="6114630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2010" y="4969415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02010" y="516775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783328" y="1554528"/>
            <a:ext cx="656833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783328" y="1752865"/>
            <a:ext cx="6568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2275060" y="1519183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68910" y="2882493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68910" y="3080829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3691110" y="284714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gular Pentagon 40"/>
          <p:cNvSpPr/>
          <p:nvPr/>
        </p:nvSpPr>
        <p:spPr>
          <a:xfrm>
            <a:off x="3513310" y="4934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gular Pentagon 41"/>
          <p:cNvSpPr/>
          <p:nvPr/>
        </p:nvSpPr>
        <p:spPr>
          <a:xfrm>
            <a:off x="5380210" y="285983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>
            <a:off x="1875010" y="4933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709522" y="1746369"/>
            <a:ext cx="160020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09522" y="1944706"/>
            <a:ext cx="16002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gular Pentagon 53"/>
          <p:cNvSpPr/>
          <p:nvPr/>
        </p:nvSpPr>
        <p:spPr>
          <a:xfrm>
            <a:off x="7685260" y="5882855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gular Pentagon 54"/>
          <p:cNvSpPr/>
          <p:nvPr/>
        </p:nvSpPr>
        <p:spPr>
          <a:xfrm>
            <a:off x="75582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gular Pentagon 55"/>
          <p:cNvSpPr/>
          <p:nvPr/>
        </p:nvSpPr>
        <p:spPr>
          <a:xfrm>
            <a:off x="9158460" y="1710267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gular Pentagon 56"/>
          <p:cNvSpPr/>
          <p:nvPr/>
        </p:nvSpPr>
        <p:spPr>
          <a:xfrm>
            <a:off x="9183860" y="5882098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72644" y="3956195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72644" y="4126351"/>
            <a:ext cx="1025233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gular Pentagon 63"/>
          <p:cNvSpPr/>
          <p:nvPr/>
        </p:nvSpPr>
        <p:spPr>
          <a:xfrm>
            <a:off x="7017914" y="38919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/>
          <a:lstStyle/>
          <a:p>
            <a:r>
              <a:rPr lang="en-US" dirty="0"/>
              <a:t>Reduced Genome Representation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513310" y="2474259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17368" y="5510810"/>
            <a:ext cx="2349608" cy="10219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9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15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5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16263" y="160315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6263" y="1801488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29873" y="160039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29873" y="1798732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58550" y="1597640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58550" y="1795976"/>
            <a:ext cx="457200" cy="45719"/>
          </a:xfrm>
          <a:prstGeom prst="rect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290836" y="160837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290836" y="180670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9831651" y="1600401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831651" y="1798737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682015" y="1621800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682015" y="1820136"/>
            <a:ext cx="457200" cy="45719"/>
          </a:xfrm>
          <a:prstGeom prst="rect">
            <a:avLst/>
          </a:prstGeom>
          <a:solidFill>
            <a:schemeClr val="bg2"/>
          </a:solidFill>
          <a:ln w="101600" cmpd="sng">
            <a:solidFill>
              <a:schemeClr val="bg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01554" y="1609421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01554" y="1807757"/>
            <a:ext cx="1689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36539" y="1609421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36539" y="180775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39227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970275" y="900329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sp>
        <p:nvSpPr>
          <p:cNvPr id="100" name="Regular Pentagon 99"/>
          <p:cNvSpPr/>
          <p:nvPr/>
        </p:nvSpPr>
        <p:spPr>
          <a:xfrm>
            <a:off x="823754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gular Pentagon 100"/>
          <p:cNvSpPr/>
          <p:nvPr/>
        </p:nvSpPr>
        <p:spPr>
          <a:xfrm>
            <a:off x="2512854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gular Pentagon 101"/>
          <p:cNvSpPr/>
          <p:nvPr/>
        </p:nvSpPr>
        <p:spPr>
          <a:xfrm>
            <a:off x="4445577" y="1571320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gular Pentagon 102"/>
          <p:cNvSpPr/>
          <p:nvPr/>
        </p:nvSpPr>
        <p:spPr>
          <a:xfrm>
            <a:off x="6134677" y="1570563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3" y="0"/>
            <a:ext cx="10707260" cy="1325563"/>
          </a:xfrm>
        </p:spPr>
        <p:txBody>
          <a:bodyPr/>
          <a:lstStyle/>
          <a:p>
            <a:r>
              <a:rPr lang="en-US" dirty="0"/>
              <a:t>The beginning and end of each locus is known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65216" y="1605908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265216" y="1790797"/>
            <a:ext cx="143510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gular Pentagon 29"/>
          <p:cNvSpPr/>
          <p:nvPr/>
        </p:nvSpPr>
        <p:spPr>
          <a:xfrm>
            <a:off x="7974254" y="1567807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gular Pentagon 30"/>
          <p:cNvSpPr/>
          <p:nvPr/>
        </p:nvSpPr>
        <p:spPr>
          <a:xfrm>
            <a:off x="9663354" y="1567050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 rot="10800000">
            <a:off x="831967" y="1605908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gular Pentagon 42"/>
          <p:cNvSpPr/>
          <p:nvPr/>
        </p:nvSpPr>
        <p:spPr>
          <a:xfrm rot="10800000">
            <a:off x="4445577" y="1603152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gular Pentagon 45"/>
          <p:cNvSpPr/>
          <p:nvPr/>
        </p:nvSpPr>
        <p:spPr>
          <a:xfrm rot="10800000">
            <a:off x="7974254" y="1600396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gular Pentagon 31"/>
          <p:cNvSpPr/>
          <p:nvPr/>
        </p:nvSpPr>
        <p:spPr>
          <a:xfrm rot="10800000">
            <a:off x="2516915" y="1621795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gular Pentagon 47"/>
          <p:cNvSpPr/>
          <p:nvPr/>
        </p:nvSpPr>
        <p:spPr>
          <a:xfrm rot="10800000">
            <a:off x="6125736" y="160836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gular Pentagon 50"/>
          <p:cNvSpPr/>
          <p:nvPr/>
        </p:nvSpPr>
        <p:spPr>
          <a:xfrm rot="10800000">
            <a:off x="9666551" y="1600396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2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980029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80029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80029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80029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980029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980029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980029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980029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80029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980029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450260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002756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3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Barcoding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61660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61660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61660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61660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61660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61660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61660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1660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461660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461660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8167856" y="1609421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8167856" y="180775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8167856" y="2724166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8167856" y="292250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8167856" y="383678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167856" y="403512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8167856" y="49606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8167856" y="51589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167856" y="611632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8167856" y="631466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823754" y="901701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LOCUS 1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7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2765951" y="1963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765951" y="21622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3125" y="868807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43125" y="106714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626251" y="50515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626251" y="52498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242591" y="41184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242591" y="43167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4175" y="25042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54175" y="27025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03869" y="64429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203869" y="66413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2555295" y="59705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2555295" y="61688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076262" y="557434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076262" y="577267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2667495" y="903974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67495" y="110231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4102595" y="145591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02595" y="16542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66046" y="4042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66046" y="4240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2146262" y="256744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2146262" y="27657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3788301" y="650053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3788301" y="669887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566925" y="50582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66925" y="52565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3238995" y="4587676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3238995" y="478601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788301" y="2470852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788301" y="2669188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80855" y="1402158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80855" y="1600494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328631" y="557224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328631" y="577057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612272" y="3597710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612272" y="3796046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43125" y="1983552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43125" y="2181888"/>
            <a:ext cx="1689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2819" y="5922272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2819" y="6120608"/>
            <a:ext cx="14351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127919" y="646583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127919" y="6664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18277" y="3591473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18277" y="3789809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332225" y="141192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332225" y="161026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034660" y="3129065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034660" y="3327401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087625" y="45883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1087625" y="47866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2325721" y="300752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2325721" y="320585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497075" y="3091390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97075" y="3285089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205805" y="5515410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205805" y="5713746"/>
            <a:ext cx="1689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4013786" y="4119167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4013786" y="4317503"/>
            <a:ext cx="1435100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pSp>
        <p:nvGrpSpPr>
          <p:cNvPr id="79" name="Group 78"/>
          <p:cNvGrpSpPr>
            <a:grpSpLocks noChangeAspect="1"/>
          </p:cNvGrpSpPr>
          <p:nvPr/>
        </p:nvGrpSpPr>
        <p:grpSpPr>
          <a:xfrm>
            <a:off x="7953095" y="3114249"/>
            <a:ext cx="1320378" cy="1547113"/>
            <a:chOff x="398038" y="720762"/>
            <a:chExt cx="1065002" cy="1247884"/>
          </a:xfrm>
        </p:grpSpPr>
        <p:sp>
          <p:nvSpPr>
            <p:cNvPr id="80" name="Rounded Rectangle 79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185 0.38217 " pathEditMode="relative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1862 0.38473 " pathEditMode="relative" ptsTypes="AA">
                                      <p:cBhvr>
                                        <p:cTn id="1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268 0.31111 " pathEditMode="relative" ptsTypes="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1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07 0.32454 " pathEditMode="relative" ptsTypes="AA">
                                      <p:cBhvr>
                                        <p:cTn id="2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979 0.3419 " pathEditMode="relative" ptsTypes="AA">
                                      <p:cBhvr>
                                        <p:cTn id="2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8697 0.21204 " pathEditMode="relative" ptsTypes="AA">
                                      <p:cBhvr>
                                        <p:cTn id="2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68 0.23981 " pathEditMode="relative" ptsTypes="AA">
                                      <p:cBhvr>
                                        <p:cTn id="3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6523 0.18102 " pathEditMode="relative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3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184 0.175 " pathEditMode="relative" ptsTypes="AA">
                                      <p:cBhvr>
                                        <p:cTn id="4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05 0.19768 " pathEditMode="relative" ptsTypes="AA">
                                      <p:cBhvr>
                                        <p:cTn id="4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229 0.0919 " pathEditMode="relative" ptsTypes="AA">
                                      <p:cBhvr>
                                        <p:cTn id="4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21 0.10902 " pathEditMode="relative" ptsTypes="AA">
                                      <p:cBhvr>
                                        <p:cTn id="5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12 0.08496 " pathEditMode="relative" ptsTypes="AA">
                                      <p:cBhvr>
                                        <p:cTn id="5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5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466 0.00763 " pathEditMode="relative" ptsTypes="AA">
                                      <p:cBhvr>
                                        <p:cTn id="6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245 0.02037 " pathEditMode="relative" ptsTypes="AA">
                                      <p:cBhvr>
                                        <p:cTn id="6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737 -0.07616 " pathEditMode="relative" ptsTypes="AA">
                                      <p:cBhvr>
                                        <p:cTn id="6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946 -0.05602 " pathEditMode="relative" ptsTypes="AA">
                                      <p:cBhvr>
                                        <p:cTn id="7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51 -0.04792 " pathEditMode="relative" ptsTypes="AA">
                                      <p:cBhvr>
                                        <p:cTn id="7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7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313 -0.12847 " pathEditMode="relative" ptsTypes="AA">
                                      <p:cBhvr>
                                        <p:cTn id="8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875 -0.27963 " pathEditMode="relative" ptsTypes="AA">
                                      <p:cBhvr>
                                        <p:cTn id="8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442 -0.40533 " pathEditMode="relative" ptsTypes="AA">
                                      <p:cBhvr>
                                        <p:cTn id="8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44 -0.18865 " pathEditMode="relative" ptsTypes="AA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235 -0.17801 " pathEditMode="relative" ptsTypes="AA">
                                      <p:cBhvr>
                                        <p:cTn id="9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9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2787 -0.26968 " pathEditMode="relative" ptsTypes="AA">
                                      <p:cBhvr>
                                        <p:cTn id="10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25 -0.28912 " pathEditMode="relative" ptsTypes="AA">
                                      <p:cBhvr>
                                        <p:cTn id="10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697 -0.31875 " pathEditMode="relative" ptsTypes="AA">
                                      <p:cBhvr>
                                        <p:cTn id="10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794 -0.32084 " pathEditMode="relative" ptsTypes="AA">
                                      <p:cBhvr>
                                        <p:cTn id="1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1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14 -0.13403 " pathEditMode="relative" ptsTypes="AA">
                                      <p:cBhvr>
                                        <p:cTn id="11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409 -0.40046 " pathEditMode="relative" ptsTypes="AA">
                                      <p:cBhvr>
                                        <p:cTn id="12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4661 -0.40417 " pathEditMode="relative" ptsTypes="AA">
                                      <p:cBhvr>
                                        <p:cTn id="12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6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1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1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1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6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8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1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6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1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8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1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3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6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1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1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6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8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3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6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8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1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1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6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1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6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1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1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6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6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1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6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2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1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6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1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2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8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1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6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53" presetClass="exit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1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6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1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8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1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3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6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8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1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2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3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6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8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1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3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9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36" grpId="0" animBg="1"/>
      <p:bldP spid="36" grpId="1" animBg="1"/>
      <p:bldP spid="37" grpId="0" animBg="1"/>
      <p:bldP spid="37" grpId="1" animBg="1"/>
      <p:bldP spid="27" grpId="0" animBg="1"/>
      <p:bldP spid="27" grpId="1" animBg="1"/>
      <p:bldP spid="29" grpId="0" animBg="1"/>
      <p:bldP spid="29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  <p:bldP spid="62" grpId="0" animBg="1"/>
      <p:bldP spid="62" grpId="1" animBg="1"/>
      <p:bldP spid="63" grpId="0" animBg="1"/>
      <p:bldP spid="63" grpId="1" animBg="1"/>
      <p:bldP spid="65" grpId="0" animBg="1"/>
      <p:bldP spid="65" grpId="1" animBg="1"/>
      <p:bldP spid="66" grpId="0" animBg="1"/>
      <p:bldP spid="66" grpId="1" animBg="1"/>
      <p:bldP spid="71" grpId="0" animBg="1"/>
      <p:bldP spid="71" grpId="1" animBg="1"/>
      <p:bldP spid="72" grpId="0" animBg="1"/>
      <p:bldP spid="72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3" grpId="0" animBg="1"/>
      <p:bldP spid="83" grpId="1" animBg="1"/>
      <p:bldP spid="84" grpId="0" animBg="1"/>
      <p:bldP spid="84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5" grpId="0" animBg="1"/>
      <p:bldP spid="95" grpId="1" animBg="1"/>
      <p:bldP spid="96" grpId="0" animBg="1"/>
      <p:bldP spid="96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1" grpId="0" animBg="1"/>
      <p:bldP spid="61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85" grpId="0" animBg="1"/>
      <p:bldP spid="85" grpId="1" animBg="1"/>
      <p:bldP spid="86" grpId="0" animBg="1"/>
      <p:bldP spid="86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76538" y="2983734"/>
            <a:ext cx="1065002" cy="1247884"/>
            <a:chOff x="398038" y="720762"/>
            <a:chExt cx="1065002" cy="1247884"/>
          </a:xfrm>
        </p:grpSpPr>
        <p:sp>
          <p:nvSpPr>
            <p:cNvPr id="71" name="Rounded Rectangle 70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cxnSp>
        <p:nvCxnSpPr>
          <p:cNvPr id="6" name="Straight Arrow Connector 5"/>
          <p:cNvCxnSpPr/>
          <p:nvPr/>
        </p:nvCxnSpPr>
        <p:spPr>
          <a:xfrm>
            <a:off x="2484326" y="3662997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175684" y="3093383"/>
            <a:ext cx="1029798" cy="1137240"/>
            <a:chOff x="2520226" y="831406"/>
            <a:chExt cx="1029798" cy="1137240"/>
          </a:xfrm>
        </p:grpSpPr>
        <p:sp>
          <p:nvSpPr>
            <p:cNvPr id="65" name="Rounded Rectangle 64"/>
            <p:cNvSpPr/>
            <p:nvPr/>
          </p:nvSpPr>
          <p:spPr>
            <a:xfrm>
              <a:off x="2520226" y="831406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052727" y="1136462"/>
              <a:ext cx="376518" cy="5711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614741" y="1394517"/>
              <a:ext cx="432477" cy="313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648880" y="1141970"/>
              <a:ext cx="376518" cy="2316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078400" y="1136462"/>
              <a:ext cx="45719" cy="571152"/>
            </a:xfrm>
            <a:prstGeom prst="round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611570" y="1542361"/>
              <a:ext cx="432477" cy="163864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5035308" y="3093383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24135" y="3276471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79142" y="3322164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27512" y="3369926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75882" y="3422918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21154" y="3567703"/>
            <a:ext cx="613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FASTQ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7666" y="3654503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04176" y="3635605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Workflow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891818" y="3078884"/>
            <a:ext cx="1029798" cy="1150710"/>
            <a:chOff x="6711506" y="839948"/>
            <a:chExt cx="1029798" cy="1150710"/>
          </a:xfrm>
        </p:grpSpPr>
        <p:sp>
          <p:nvSpPr>
            <p:cNvPr id="29" name="Rounded Rectangle 28"/>
            <p:cNvSpPr/>
            <p:nvPr/>
          </p:nvSpPr>
          <p:spPr>
            <a:xfrm>
              <a:off x="6711506" y="853418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L-Shape 29"/>
            <p:cNvSpPr/>
            <p:nvPr/>
          </p:nvSpPr>
          <p:spPr>
            <a:xfrm rot="5400000" flipH="1" flipV="1">
              <a:off x="6838290" y="1117878"/>
              <a:ext cx="243707" cy="337050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L-Shape 30"/>
            <p:cNvSpPr/>
            <p:nvPr/>
          </p:nvSpPr>
          <p:spPr>
            <a:xfrm rot="5400000" flipH="1" flipV="1">
              <a:off x="6954528" y="1247290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L-Shape 31"/>
            <p:cNvSpPr/>
            <p:nvPr/>
          </p:nvSpPr>
          <p:spPr>
            <a:xfrm rot="5400000" flipH="1" flipV="1">
              <a:off x="7085098" y="1357336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L-Shape 32"/>
            <p:cNvSpPr/>
            <p:nvPr/>
          </p:nvSpPr>
          <p:spPr>
            <a:xfrm rot="5400000" flipH="1" flipV="1">
              <a:off x="7213820" y="1490034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L-Shape 33"/>
            <p:cNvSpPr/>
            <p:nvPr/>
          </p:nvSpPr>
          <p:spPr>
            <a:xfrm rot="5400000" flipH="1" flipV="1">
              <a:off x="7348310" y="1616249"/>
              <a:ext cx="243705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TextBox 34"/>
            <p:cNvSpPr txBox="1"/>
            <p:nvPr/>
          </p:nvSpPr>
          <p:spPr>
            <a:xfrm>
              <a:off x="6722488" y="839948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dDocent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8060686" y="3638961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748075" y="3092354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954565" y="3221049"/>
            <a:ext cx="616818" cy="879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753566" y="3162677"/>
            <a:ext cx="101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SNPs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980999" y="3551816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133598" y="3529528"/>
            <a:ext cx="93344" cy="45719"/>
            <a:chOff x="8290023" y="1266556"/>
            <a:chExt cx="93344" cy="45719"/>
          </a:xfrm>
        </p:grpSpPr>
        <p:sp>
          <p:nvSpPr>
            <p:cNvPr id="42" name="Rectangle 41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05233" y="3529528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45" name="Rectangle 44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9271462" y="3529528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319087" y="3529528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8980999" y="3689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271462" y="3667784"/>
            <a:ext cx="93344" cy="45719"/>
            <a:chOff x="8290023" y="1266556"/>
            <a:chExt cx="93344" cy="45719"/>
          </a:xfrm>
        </p:grpSpPr>
        <p:sp>
          <p:nvSpPr>
            <p:cNvPr id="51" name="Rectangle 5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405233" y="3667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133598" y="3667211"/>
            <a:ext cx="93344" cy="45719"/>
            <a:chOff x="8392962" y="1404239"/>
            <a:chExt cx="93344" cy="45719"/>
          </a:xfrm>
        </p:grpSpPr>
        <p:sp>
          <p:nvSpPr>
            <p:cNvPr id="57" name="Rectangle 56"/>
            <p:cNvSpPr/>
            <p:nvPr/>
          </p:nvSpPr>
          <p:spPr>
            <a:xfrm>
              <a:off x="8392962" y="1404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40587" y="1404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8980999" y="3831653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405233" y="3809365"/>
            <a:ext cx="93344" cy="45719"/>
            <a:chOff x="8290023" y="1266556"/>
            <a:chExt cx="93344" cy="45719"/>
          </a:xfrm>
        </p:grpSpPr>
        <p:sp>
          <p:nvSpPr>
            <p:cNvPr id="61" name="Rectangle 6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133598" y="3809365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64" name="Rectangle 6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9271462" y="3809365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9319087" y="3809365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8980999" y="3970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9133598" y="3948211"/>
            <a:ext cx="93344" cy="45719"/>
            <a:chOff x="8290023" y="1266556"/>
            <a:chExt cx="93344" cy="45719"/>
          </a:xfrm>
        </p:grpSpPr>
        <p:sp>
          <p:nvSpPr>
            <p:cNvPr id="83" name="Rectangle 82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405233" y="3948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86" name="Rectangle 85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9271462" y="3948211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319087" y="3948211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32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456" y="5495636"/>
            <a:ext cx="89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717" y="2033624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Nucleotide Polymorphism (SNP)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22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RAD: what is it good for?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839" y="2203984"/>
            <a:ext cx="9118922" cy="238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3257" y="1024142"/>
            <a:ext cx="9118922" cy="119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13366" y="4584252"/>
            <a:ext cx="347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modified from Peterson et al. 2012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3257" y="4979121"/>
            <a:ext cx="9132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Reduced representation of the genome allows for inexpensive and rapid genotyping of dozens to hundreds of samples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410" y="6204986"/>
            <a:ext cx="912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The ability to survey neutral and adaptive genomic variation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/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822521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38250"/>
            <a:ext cx="10896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67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Sex-biased dispersal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62494"/>
            <a:ext cx="7238121" cy="5465200"/>
          </a:xfrm>
        </p:spPr>
        <p:txBody>
          <a:bodyPr>
            <a:normAutofit/>
          </a:bodyPr>
          <a:lstStyle/>
          <a:p>
            <a:r>
              <a:rPr lang="en-US" dirty="0"/>
              <a:t>One sex exhibits philopatry (side fidelity)</a:t>
            </a:r>
          </a:p>
          <a:p>
            <a:pPr lvl="1"/>
            <a:r>
              <a:rPr lang="en-US" dirty="0"/>
              <a:t>Typically males monogamous species</a:t>
            </a:r>
          </a:p>
          <a:p>
            <a:pPr lvl="1"/>
            <a:r>
              <a:rPr lang="en-US" dirty="0"/>
              <a:t>Typically females in polygamous species</a:t>
            </a:r>
          </a:p>
          <a:p>
            <a:r>
              <a:rPr lang="en-US" dirty="0"/>
              <a:t>While the other sex is dispersive</a:t>
            </a:r>
          </a:p>
          <a:p>
            <a:endParaRPr lang="en-US" dirty="0"/>
          </a:p>
          <a:p>
            <a:r>
              <a:rPr lang="en-US" dirty="0"/>
              <a:t>Conflicting forces acting on the genome</a:t>
            </a:r>
          </a:p>
          <a:p>
            <a:pPr lvl="1"/>
            <a:r>
              <a:rPr lang="en-US" dirty="0"/>
              <a:t>Dispersive sex is homogenizing much of the genome</a:t>
            </a:r>
          </a:p>
          <a:p>
            <a:pPr lvl="2"/>
            <a:r>
              <a:rPr lang="en-US" dirty="0"/>
              <a:t>bi-parentally inherited parts of the genome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If there is environmental variation in natal habitat, localized selection could lead to increased reproductive success for the philopatric sex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879" y="926121"/>
            <a:ext cx="3470205" cy="2393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878" y="3362096"/>
            <a:ext cx="3470489" cy="3065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Sharks (</a:t>
            </a:r>
            <a:r>
              <a:rPr lang="en-US" i="1" dirty="0" err="1"/>
              <a:t>Sphyrna</a:t>
            </a:r>
            <a:r>
              <a:rPr lang="en-US" i="1" dirty="0"/>
              <a:t> </a:t>
            </a:r>
            <a:r>
              <a:rPr lang="en-US" i="1" dirty="0" err="1"/>
              <a:t>tiburo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Found in coastal waters of western Atlantic and Gulf of Mexico</a:t>
            </a:r>
          </a:p>
          <a:p>
            <a:r>
              <a:rPr lang="en-US" dirty="0"/>
              <a:t>Known to use nearshore habitat for gestation and parturition </a:t>
            </a:r>
          </a:p>
          <a:p>
            <a:pPr lvl="1"/>
            <a:r>
              <a:rPr lang="en-US" dirty="0"/>
              <a:t>Thought to exhibit female philopatry</a:t>
            </a:r>
          </a:p>
          <a:p>
            <a:pPr lvl="2"/>
            <a:r>
              <a:rPr lang="en-US" dirty="0"/>
              <a:t>extensive maternal investment</a:t>
            </a:r>
          </a:p>
          <a:p>
            <a:pPr lvl="2"/>
            <a:r>
              <a:rPr lang="en-US" dirty="0"/>
              <a:t>natal habitats differ substantially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Significant differences in life history among across geographic regions </a:t>
            </a:r>
          </a:p>
          <a:p>
            <a:pPr lvl="1"/>
            <a:r>
              <a:rPr lang="en-US" dirty="0"/>
              <a:t>Size at age</a:t>
            </a:r>
          </a:p>
          <a:p>
            <a:pPr lvl="1"/>
            <a:r>
              <a:rPr lang="en-US" dirty="0"/>
              <a:t>Growth rate </a:t>
            </a:r>
          </a:p>
          <a:p>
            <a:pPr lvl="1"/>
            <a:r>
              <a:rPr lang="en-US" dirty="0"/>
              <a:t>Size and age at maturity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416858" y="4371784"/>
            <a:ext cx="4961966" cy="3164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7" y="4622989"/>
            <a:ext cx="3889071" cy="2662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Population Genomics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6" y="1684671"/>
            <a:ext cx="5380044" cy="4420294"/>
          </a:xfrm>
        </p:spPr>
        <p:txBody>
          <a:bodyPr>
            <a:normAutofit/>
          </a:bodyPr>
          <a:lstStyle/>
          <a:p>
            <a:r>
              <a:rPr lang="en-US" sz="3200" dirty="0"/>
              <a:t>Surveyed 134 individuals from 4 different localities</a:t>
            </a:r>
          </a:p>
          <a:p>
            <a:endParaRPr lang="en-US" sz="3200" dirty="0"/>
          </a:p>
          <a:p>
            <a:pPr lvl="1"/>
            <a:r>
              <a:rPr lang="en-US" sz="3600" dirty="0" err="1"/>
              <a:t>ddRAD</a:t>
            </a:r>
            <a:r>
              <a:rPr lang="en-US" sz="3600" dirty="0"/>
              <a:t> sequencing </a:t>
            </a:r>
          </a:p>
          <a:p>
            <a:pPr lvl="2"/>
            <a:endParaRPr lang="en-US" sz="3200" dirty="0"/>
          </a:p>
          <a:p>
            <a:pPr lvl="1"/>
            <a:r>
              <a:rPr lang="en-US" sz="3600" dirty="0"/>
              <a:t>Sanger sequencing</a:t>
            </a:r>
          </a:p>
          <a:p>
            <a:pPr lvl="1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01856" y="1481070"/>
            <a:ext cx="4935071" cy="4827495"/>
            <a:chOff x="237560" y="854916"/>
            <a:chExt cx="4935071" cy="4827495"/>
          </a:xfrm>
        </p:grpSpPr>
        <p:pic>
          <p:nvPicPr>
            <p:cNvPr id="32" name="Picture 31" descr="GOMMapColor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33" name="Oval 32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42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0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91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3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52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690" y="2265972"/>
            <a:ext cx="8585564" cy="4351338"/>
          </a:xfrm>
        </p:spPr>
        <p:txBody>
          <a:bodyPr>
            <a:noAutofit/>
          </a:bodyPr>
          <a:lstStyle/>
          <a:p>
            <a:r>
              <a:rPr lang="en-US" dirty="0"/>
              <a:t>SNPs were filtered by genotype depth, allelic balance, HWE, average locus depth, and a variety of other bioinformatics</a:t>
            </a:r>
          </a:p>
          <a:p>
            <a:r>
              <a:rPr lang="en-US" dirty="0"/>
              <a:t>5,914 SNPs </a:t>
            </a:r>
            <a:r>
              <a:rPr lang="en-US" dirty="0" err="1"/>
              <a:t>haplotyped</a:t>
            </a:r>
            <a:r>
              <a:rPr lang="en-US" dirty="0"/>
              <a:t> into 3,967 RAD loci across 121 individuals</a:t>
            </a:r>
          </a:p>
          <a:p>
            <a:r>
              <a:rPr lang="en-US" dirty="0" err="1"/>
              <a:t>BayeScan</a:t>
            </a:r>
            <a:r>
              <a:rPr lang="en-US" dirty="0"/>
              <a:t> found 30 outlier loci that were putatively under selection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3617248" y="4833126"/>
            <a:ext cx="3720448" cy="2373042"/>
          </a:xfrm>
          <a:prstGeom prst="rect">
            <a:avLst/>
          </a:prstGeom>
        </p:spPr>
      </p:pic>
      <p:sp>
        <p:nvSpPr>
          <p:cNvPr id="27" name="L-Shape 26"/>
          <p:cNvSpPr/>
          <p:nvPr/>
        </p:nvSpPr>
        <p:spPr>
          <a:xfrm rot="5400000" flipH="1" flipV="1">
            <a:off x="1519284" y="58945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224648" y="929836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Quality Filtering</a:t>
            </a:r>
          </a:p>
        </p:txBody>
      </p:sp>
      <p:sp>
        <p:nvSpPr>
          <p:cNvPr id="30" name="L-Shape 29"/>
          <p:cNvSpPr/>
          <p:nvPr/>
        </p:nvSpPr>
        <p:spPr>
          <a:xfrm rot="5400000" flipH="1" flipV="1">
            <a:off x="3246297" y="577813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2951660" y="93164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De Novo Assembly</a:t>
            </a:r>
          </a:p>
        </p:txBody>
      </p:sp>
      <p:sp>
        <p:nvSpPr>
          <p:cNvPr id="42" name="L-Shape 41"/>
          <p:cNvSpPr/>
          <p:nvPr/>
        </p:nvSpPr>
        <p:spPr>
          <a:xfrm rot="5400000" flipH="1" flipV="1">
            <a:off x="4974967" y="589452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1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4680331" y="929835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Read Mapping</a:t>
            </a:r>
          </a:p>
        </p:txBody>
      </p:sp>
      <p:sp>
        <p:nvSpPr>
          <p:cNvPr id="44" name="L-Shape 43"/>
          <p:cNvSpPr/>
          <p:nvPr/>
        </p:nvSpPr>
        <p:spPr>
          <a:xfrm rot="5400000" flipH="1" flipV="1">
            <a:off x="6697410" y="589451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eform 44"/>
          <p:cNvSpPr/>
          <p:nvPr/>
        </p:nvSpPr>
        <p:spPr>
          <a:xfrm>
            <a:off x="6402773" y="929834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Calling</a:t>
            </a:r>
          </a:p>
        </p:txBody>
      </p:sp>
      <p:sp>
        <p:nvSpPr>
          <p:cNvPr id="46" name="L-Shape 45"/>
          <p:cNvSpPr/>
          <p:nvPr/>
        </p:nvSpPr>
        <p:spPr>
          <a:xfrm rot="5400000" flipH="1" flipV="1">
            <a:off x="8422358" y="589450"/>
            <a:ext cx="1013304" cy="1682489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Freeform 46"/>
          <p:cNvSpPr/>
          <p:nvPr/>
        </p:nvSpPr>
        <p:spPr>
          <a:xfrm>
            <a:off x="8137959" y="929833"/>
            <a:ext cx="1518961" cy="1334328"/>
          </a:xfrm>
          <a:custGeom>
            <a:avLst/>
            <a:gdLst>
              <a:gd name="connsiteX0" fmla="*/ 0 w 1522235"/>
              <a:gd name="connsiteY0" fmla="*/ 0 h 1334328"/>
              <a:gd name="connsiteX1" fmla="*/ 1522235 w 1522235"/>
              <a:gd name="connsiteY1" fmla="*/ 0 h 1334328"/>
              <a:gd name="connsiteX2" fmla="*/ 1522235 w 1522235"/>
              <a:gd name="connsiteY2" fmla="*/ 1334328 h 1334328"/>
              <a:gd name="connsiteX3" fmla="*/ 0 w 1522235"/>
              <a:gd name="connsiteY3" fmla="*/ 1334328 h 1334328"/>
              <a:gd name="connsiteX4" fmla="*/ 0 w 1522235"/>
              <a:gd name="connsiteY4" fmla="*/ 0 h 133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235" h="1334328">
                <a:moveTo>
                  <a:pt x="0" y="0"/>
                </a:moveTo>
                <a:lnTo>
                  <a:pt x="1522235" y="0"/>
                </a:lnTo>
                <a:lnTo>
                  <a:pt x="1522235" y="1334328"/>
                </a:lnTo>
                <a:lnTo>
                  <a:pt x="0" y="1334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FFFF"/>
                </a:solidFill>
              </a:rPr>
              <a:t>SNP Filtering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9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/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/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/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r>
                        <a:rPr lang="en-US" sz="2400" b="1" i="0" dirty="0">
                          <a:solidFill>
                            <a:schemeClr val="bg1"/>
                          </a:solidFill>
                        </a:rPr>
                        <a:t>**</a:t>
                      </a:r>
                      <a:endParaRPr lang="en-US" sz="20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04955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739721"/>
              </p:ext>
            </p:extLst>
          </p:nvPr>
        </p:nvGraphicFramePr>
        <p:xfrm>
          <a:off x="4835898" y="4460816"/>
          <a:ext cx="5969613" cy="248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874" y="5557428"/>
            <a:ext cx="475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18 O-SNP loci had </a:t>
            </a:r>
            <a:r>
              <a:rPr lang="en-US" sz="2400" i="1" dirty="0">
                <a:solidFill>
                  <a:srgbClr val="FFFF00"/>
                </a:solidFill>
              </a:rPr>
              <a:t>r</a:t>
            </a:r>
            <a:r>
              <a:rPr lang="en-US" sz="2400" baseline="30000" dirty="0">
                <a:solidFill>
                  <a:srgbClr val="FFFF00"/>
                </a:solidFill>
              </a:rPr>
              <a:t>2</a:t>
            </a:r>
            <a:r>
              <a:rPr lang="en-US" sz="2400" dirty="0">
                <a:solidFill>
                  <a:srgbClr val="FFFF00"/>
                </a:solidFill>
              </a:rPr>
              <a:t> values ≥ 0.90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Explained 75.6% of X axis variation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57483"/>
              </p:ext>
            </p:extLst>
          </p:nvPr>
        </p:nvGraphicFramePr>
        <p:xfrm>
          <a:off x="5000969" y="1569793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00566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Breaking RAD:</a:t>
            </a:r>
            <a:br>
              <a:rPr lang="en-US" sz="6600" dirty="0"/>
            </a:br>
            <a:r>
              <a:rPr lang="en-US" sz="3500" dirty="0"/>
              <a:t>Limitations of RADseq for studying adaptation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29F3B-7896-D740-8CB7-7D1967356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9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by linkage and enzyme choice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35279" y="3175440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435279" y="3373777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41579" y="2817374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30846" y="322593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1579" y="323747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3175" y="2842774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7" name="Regular Pentagon 26"/>
          <p:cNvSpPr/>
          <p:nvPr/>
        </p:nvSpPr>
        <p:spPr>
          <a:xfrm>
            <a:off x="1583188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gular Pentagon 27"/>
          <p:cNvSpPr/>
          <p:nvPr/>
        </p:nvSpPr>
        <p:spPr>
          <a:xfrm>
            <a:off x="6288884" y="314009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459555" y="3175440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459555" y="3370580"/>
            <a:ext cx="2377440" cy="56274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158063" y="3172391"/>
            <a:ext cx="2377440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158165" y="3369912"/>
            <a:ext cx="2377440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7-Point Star 34"/>
          <p:cNvSpPr/>
          <p:nvPr/>
        </p:nvSpPr>
        <p:spPr>
          <a:xfrm>
            <a:off x="4438412" y="3087742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gular Pentagon 36"/>
          <p:cNvSpPr/>
          <p:nvPr/>
        </p:nvSpPr>
        <p:spPr>
          <a:xfrm>
            <a:off x="8246776" y="314745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gular Pentagon 37"/>
          <p:cNvSpPr/>
          <p:nvPr/>
        </p:nvSpPr>
        <p:spPr>
          <a:xfrm>
            <a:off x="2953178" y="3143145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7-Point Star 38"/>
          <p:cNvSpPr/>
          <p:nvPr/>
        </p:nvSpPr>
        <p:spPr>
          <a:xfrm>
            <a:off x="8980623" y="3093780"/>
            <a:ext cx="419725" cy="382594"/>
          </a:xfrm>
          <a:prstGeom prst="star7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67661" y="2953061"/>
            <a:ext cx="2143593" cy="73453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41579" y="4497049"/>
            <a:ext cx="8683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Adaptive locus will be missed by RADseq Analysis!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41" grpId="0" animBg="1"/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269" y="0"/>
            <a:ext cx="11184353" cy="1325563"/>
          </a:xfrm>
        </p:spPr>
        <p:txBody>
          <a:bodyPr/>
          <a:lstStyle/>
          <a:p>
            <a:r>
              <a:rPr lang="en-US" dirty="0"/>
              <a:t>Size of linkage blocks </a:t>
            </a:r>
            <a:r>
              <a:rPr lang="en-US"/>
              <a:t>impact chance of detection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9" y="1306361"/>
            <a:ext cx="5387042" cy="48880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50" y="1306360"/>
            <a:ext cx="5049370" cy="4888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739" y="6194365"/>
            <a:ext cx="538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Lowry et al. 2016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74250" y="6194365"/>
            <a:ext cx="504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McKinney et al. 2016</a:t>
            </a:r>
          </a:p>
        </p:txBody>
      </p:sp>
    </p:spTree>
    <p:extLst>
      <p:ext uri="{BB962C8B-B14F-4D97-AF65-F5344CB8AC3E}">
        <p14:creationId xmlns:p14="http://schemas.microsoft.com/office/powerpoint/2010/main" val="169948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limitations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47"/>
          <a:stretch/>
        </p:blipFill>
        <p:spPr>
          <a:xfrm>
            <a:off x="204010" y="2094874"/>
            <a:ext cx="5393352" cy="3028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45246" r="5747"/>
          <a:stretch/>
        </p:blipFill>
        <p:spPr>
          <a:xfrm>
            <a:off x="5835652" y="1731362"/>
            <a:ext cx="4916774" cy="37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65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613" y="1016155"/>
            <a:ext cx="7190955" cy="5654467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There is no perfect method!</a:t>
            </a:r>
          </a:p>
          <a:p>
            <a:endParaRPr lang="en-US" sz="4400" dirty="0"/>
          </a:p>
          <a:p>
            <a:r>
              <a:rPr lang="en-US" sz="4400" dirty="0"/>
              <a:t>Linkage block size should inform experimental design</a:t>
            </a:r>
          </a:p>
          <a:p>
            <a:endParaRPr lang="en-US" sz="4400" dirty="0"/>
          </a:p>
          <a:p>
            <a:r>
              <a:rPr lang="en-US" sz="4400" dirty="0"/>
              <a:t>For surveying neutral AND adaptive variation in non-model organisms, it’s hard to beat RADseq.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RAD broken?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55" y="1265457"/>
            <a:ext cx="3342807" cy="50142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48700" y="5212080"/>
            <a:ext cx="693420" cy="701040"/>
          </a:xfrm>
          <a:prstGeom prst="rect">
            <a:avLst/>
          </a:prstGeom>
          <a:solidFill>
            <a:srgbClr val="04673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57010" y="5212080"/>
            <a:ext cx="88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70924" y="5182374"/>
            <a:ext cx="60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38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72590" y="5681272"/>
            <a:ext cx="2473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/>
                </a:solidFill>
              </a:rPr>
              <a:t>For now...</a:t>
            </a:r>
          </a:p>
        </p:txBody>
      </p:sp>
    </p:spTree>
    <p:extLst>
      <p:ext uri="{BB962C8B-B14F-4D97-AF65-F5344CB8AC3E}">
        <p14:creationId xmlns:p14="http://schemas.microsoft.com/office/powerpoint/2010/main" val="59986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RADseq Methods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34B78F-C5C0-704A-BB9E-58F08BBF66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37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many flavors of RAD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12299" y="1590547"/>
            <a:ext cx="6380156" cy="4452874"/>
          </a:xfrm>
        </p:spPr>
        <p:txBody>
          <a:bodyPr>
            <a:normAutofit/>
          </a:bodyPr>
          <a:lstStyle/>
          <a:p>
            <a:r>
              <a:rPr lang="en-US" sz="3200" dirty="0"/>
              <a:t>Original RAD (</a:t>
            </a:r>
            <a:r>
              <a:rPr lang="en-US" sz="3200" dirty="0" err="1"/>
              <a:t>mbRAD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Miller et al. 2007 and Baird et al. 2008 </a:t>
            </a:r>
          </a:p>
          <a:p>
            <a:r>
              <a:rPr lang="en-US" sz="3200" dirty="0"/>
              <a:t>Double Digest RAD (</a:t>
            </a:r>
            <a:r>
              <a:rPr lang="en-US" sz="3200" dirty="0" err="1"/>
              <a:t>ddRAD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Peterson et al. 2012</a:t>
            </a:r>
          </a:p>
          <a:p>
            <a:r>
              <a:rPr lang="en-US" sz="3200" dirty="0"/>
              <a:t>2bRAD</a:t>
            </a:r>
          </a:p>
          <a:p>
            <a:pPr lvl="1"/>
            <a:r>
              <a:rPr lang="en-US" sz="2800" dirty="0"/>
              <a:t> </a:t>
            </a:r>
            <a:r>
              <a:rPr lang="nb-NO" sz="2800" dirty="0"/>
              <a:t>Wang et al. 2012 </a:t>
            </a:r>
          </a:p>
          <a:p>
            <a:r>
              <a:rPr lang="nb-NO" sz="3200" dirty="0" err="1"/>
              <a:t>ezRAD</a:t>
            </a:r>
            <a:endParaRPr lang="nb-NO" sz="3200" dirty="0"/>
          </a:p>
          <a:p>
            <a:pPr lvl="1"/>
            <a:r>
              <a:rPr lang="nb-NO" sz="2800" dirty="0"/>
              <a:t>Toonen et al. 2013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455" y="2388869"/>
            <a:ext cx="3994727" cy="2856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02" y="717783"/>
            <a:ext cx="1084735" cy="6115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9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38FA-450A-5F45-B1F6-950ED9C4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" y="0"/>
            <a:ext cx="10936932" cy="1325563"/>
          </a:xfrm>
        </p:spPr>
        <p:txBody>
          <a:bodyPr/>
          <a:lstStyle/>
          <a:p>
            <a:r>
              <a:rPr lang="en-US" dirty="0"/>
              <a:t>Population Genomics for non-model organisms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B654D1-AAF6-B84C-917A-409AD7E7DD0D}"/>
              </a:ext>
            </a:extLst>
          </p:cNvPr>
          <p:cNvGraphicFramePr>
            <a:graphicFrameLocks noGrp="1"/>
          </p:cNvGraphicFramePr>
          <p:nvPr/>
        </p:nvGraphicFramePr>
        <p:xfrm>
          <a:off x="401934" y="958124"/>
          <a:ext cx="11019601" cy="5070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895">
                  <a:extLst>
                    <a:ext uri="{9D8B030D-6E8A-4147-A177-3AD203B41FA5}">
                      <a16:colId xmlns:a16="http://schemas.microsoft.com/office/drawing/2014/main" val="1350693214"/>
                    </a:ext>
                  </a:extLst>
                </a:gridCol>
                <a:gridCol w="3320639">
                  <a:extLst>
                    <a:ext uri="{9D8B030D-6E8A-4147-A177-3AD203B41FA5}">
                      <a16:colId xmlns:a16="http://schemas.microsoft.com/office/drawing/2014/main" val="3701843030"/>
                    </a:ext>
                  </a:extLst>
                </a:gridCol>
                <a:gridCol w="3285067">
                  <a:extLst>
                    <a:ext uri="{9D8B030D-6E8A-4147-A177-3AD203B41FA5}">
                      <a16:colId xmlns:a16="http://schemas.microsoft.com/office/drawing/2014/main" val="3460851472"/>
                    </a:ext>
                  </a:extLst>
                </a:gridCol>
              </a:tblGrid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Aim of Study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Optimal sequencing method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Minimal Reference Needed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701081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/>
                          </a:solidFill>
                        </a:rPr>
                        <a:t>Population subdivision, migration rates, population size changes through time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RAD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307695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/>
                          </a:solidFill>
                        </a:rPr>
                        <a:t>Genes under selection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Exome Sequencing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accent4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accent4"/>
                          </a:solidFill>
                        </a:rPr>
                        <a:t>transcriptome</a:t>
                      </a:r>
                      <a:r>
                        <a:rPr lang="en-US" sz="2400" b="1" i="0" dirty="0">
                          <a:solidFill>
                            <a:schemeClr val="accent4"/>
                          </a:solidFill>
                        </a:rPr>
                        <a:t>**</a:t>
                      </a:r>
                      <a:endParaRPr lang="en-US" sz="2000" b="1" i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3376"/>
                  </a:ext>
                </a:extLst>
              </a:tr>
              <a:tr h="10463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Selection signatures and genomic regions underlying ecological speciation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Low-coverage WGS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Draft genome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8767"/>
                  </a:ext>
                </a:extLst>
              </a:tr>
              <a:tr h="9926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Molecular basis of acclimatization, adaptation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RNAseq or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TagSeq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None or</a:t>
                      </a:r>
                    </a:p>
                    <a:p>
                      <a:pPr algn="ctr"/>
                      <a:r>
                        <a:rPr lang="en-US" sz="2000" i="1" dirty="0">
                          <a:solidFill>
                            <a:schemeClr val="bg1"/>
                          </a:solidFill>
                        </a:rPr>
                        <a:t>De novo </a:t>
                      </a:r>
                      <a:r>
                        <a:rPr lang="en-US" sz="2000" i="0" dirty="0">
                          <a:solidFill>
                            <a:schemeClr val="bg1"/>
                          </a:solidFill>
                        </a:rPr>
                        <a:t>transcriptome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548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D31AA4-6329-714C-8760-06C0286BADEF}"/>
              </a:ext>
            </a:extLst>
          </p:cNvPr>
          <p:cNvSpPr txBox="1"/>
          <p:nvPr/>
        </p:nvSpPr>
        <p:spPr>
          <a:xfrm>
            <a:off x="197527" y="6556957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Adapted from </a:t>
            </a:r>
            <a:r>
              <a:rPr lang="en-US" dirty="0" err="1">
                <a:solidFill>
                  <a:schemeClr val="bg1"/>
                </a:solidFill>
              </a:rPr>
              <a:t>Matz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318528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mbRAD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403093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463471" y="146392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045" y="3061821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cutting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adapters ligated to fragments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Ligated fragments are then </a:t>
            </a:r>
            <a:r>
              <a:rPr lang="en-US" sz="2800" dirty="0" err="1">
                <a:solidFill>
                  <a:srgbClr val="FFFFFF"/>
                </a:solidFill>
              </a:rPr>
              <a:t>sonicated</a:t>
            </a:r>
            <a:r>
              <a:rPr lang="en-US" sz="2800" dirty="0">
                <a:solidFill>
                  <a:srgbClr val="FFFFFF"/>
                </a:solidFill>
              </a:rPr>
              <a:t>  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common adapter ligated to sheared ends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No size selection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68193" y="105110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68193" y="113423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68193" y="122659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68193" y="13097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79693" y="189392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85781" y="197705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16407" y="206941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530064" y="21525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469044" y="189628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164244" y="197941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66270" y="207177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338414" y="215490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624410" y="102110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624410" y="110423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624410" y="119659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624410" y="127972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55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29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ddRAD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3015" y="3158802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rare and one common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Barcoded adapter is ligated to one cut overhang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usually the rare cutter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sampled genome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01538" y="1055279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chemeClr val="accent4"/>
            </a:solidFill>
            <a:ln w="101600" cmpd="sng">
              <a:solidFill>
                <a:schemeClr val="accent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412"/>
          <a:stretch/>
        </p:blipFill>
        <p:spPr>
          <a:xfrm>
            <a:off x="10995202" y="717783"/>
            <a:ext cx="1084735" cy="30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1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2bRAD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20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2bRAD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8386" y="3338911"/>
            <a:ext cx="8401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occurs with </a:t>
            </a:r>
            <a:r>
              <a:rPr lang="en-US" sz="2800" dirty="0" err="1">
                <a:solidFill>
                  <a:srgbClr val="FFFFFF"/>
                </a:solidFill>
              </a:rPr>
              <a:t>IIb</a:t>
            </a:r>
            <a:r>
              <a:rPr lang="en-US" sz="2800" dirty="0">
                <a:solidFill>
                  <a:srgbClr val="FFFFFF"/>
                </a:solidFill>
              </a:rPr>
              <a:t> restriction enzyme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Dual barcoded adapters are ligated to fragment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common adapter is ligated to other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PCR enrichment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Uniform sized fragments are gel excised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5527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114865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114865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114865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14865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831460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831460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31460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831460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114865" y="181042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114865" y="189355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114865" y="198591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114865" y="2069049"/>
              <a:ext cx="411480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831460" y="97215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831460" y="105528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831460" y="114764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831460" y="1230771"/>
              <a:ext cx="411480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4156400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6608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71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ezRAD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123" y="149926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00123" y="169760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6423" y="114120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5690" y="154976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6423" y="156130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98019" y="116660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30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ezRAD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91796" y="3020257"/>
            <a:ext cx="8401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Protocol Steps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Digestion with one (two) common cutters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Digested DNA is inserted into commercial Illumina prep kit (Illumina or Kappa)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Library can be prepared with or without PCR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Size selection is used to reduce number of fragments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8096" y="1069128"/>
            <a:ext cx="9076933" cy="1096898"/>
            <a:chOff x="1641868" y="972151"/>
            <a:chExt cx="9076933" cy="109689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454438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454438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54438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454438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59642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259642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59642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259642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51966" y="181042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51966" y="189355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51966" y="198591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51966" y="2069049"/>
              <a:ext cx="865909" cy="0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35824" y="97215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35824" y="105528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35824" y="114764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035824" y="1230771"/>
              <a:ext cx="865909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035568" y="1413414"/>
              <a:ext cx="8097895" cy="73900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5568" y="1611751"/>
              <a:ext cx="8097895" cy="45719"/>
            </a:xfrm>
            <a:prstGeom prst="rect">
              <a:avLst/>
            </a:prstGeom>
            <a:solidFill>
              <a:schemeClr val="accent2"/>
            </a:solidFill>
            <a:ln w="101600" cmpd="sng">
              <a:solidFill>
                <a:schemeClr val="accent2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41868" y="1055348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31135" y="146390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5’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41868" y="1475452"/>
              <a:ext cx="52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33464" y="1080748"/>
              <a:ext cx="585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3’</a:t>
              </a:r>
            </a:p>
          </p:txBody>
        </p:sp>
        <p:sp>
          <p:nvSpPr>
            <p:cNvPr id="64" name="Regular Pentagon 63"/>
            <p:cNvSpPr/>
            <p:nvPr/>
          </p:nvSpPr>
          <p:spPr>
            <a:xfrm>
              <a:off x="3277755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gular Pentagon 64"/>
            <p:cNvSpPr/>
            <p:nvPr/>
          </p:nvSpPr>
          <p:spPr>
            <a:xfrm>
              <a:off x="6889173" y="1378069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gular Pentagon 65"/>
            <p:cNvSpPr/>
            <p:nvPr/>
          </p:nvSpPr>
          <p:spPr>
            <a:xfrm>
              <a:off x="5152774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gular Pentagon 67"/>
            <p:cNvSpPr/>
            <p:nvPr/>
          </p:nvSpPr>
          <p:spPr>
            <a:xfrm>
              <a:off x="8953500" y="1377312"/>
              <a:ext cx="330200" cy="279400"/>
            </a:xfrm>
            <a:prstGeom prst="pentagon">
              <a:avLst/>
            </a:prstGeom>
            <a:solidFill>
              <a:srgbClr val="FFFF00"/>
            </a:solidFill>
            <a:ln w="10160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07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29" y="855468"/>
            <a:ext cx="10569498" cy="5366911"/>
          </a:xfrm>
        </p:spPr>
        <p:txBody>
          <a:bodyPr/>
          <a:lstStyle/>
          <a:p>
            <a:r>
              <a:rPr lang="en-US" dirty="0" err="1"/>
              <a:t>hyRAD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plosone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=10.1371/journal.pone.0151651</a:t>
            </a:r>
          </a:p>
          <a:p>
            <a:pPr lvl="1"/>
            <a:endParaRPr lang="en-US" dirty="0"/>
          </a:p>
          <a:p>
            <a:r>
              <a:rPr lang="en-US" dirty="0" err="1"/>
              <a:t>RAcap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onlinelibrary.wiley.com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/10.1111/1755-0998.12566/abstract</a:t>
            </a:r>
          </a:p>
          <a:p>
            <a:pPr lvl="1"/>
            <a:endParaRPr lang="en-US" dirty="0"/>
          </a:p>
          <a:p>
            <a:r>
              <a:rPr lang="en-US" dirty="0"/>
              <a:t>Rapture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www.genetics.org</a:t>
            </a:r>
            <a:r>
              <a:rPr lang="en-US" dirty="0"/>
              <a:t>/content/early/2015/12/22/genetics.115.183665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 Capture Methods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55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 Capture Methods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73" y="823208"/>
            <a:ext cx="7829020" cy="589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3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The random shearing of the ends of fragments allows the putative identification of PCR duplicates</a:t>
            </a:r>
          </a:p>
          <a:p>
            <a:pPr lvl="1"/>
            <a:r>
              <a:rPr lang="en-US" dirty="0"/>
              <a:t>The random shearing leads to longer RAD loci and longer assembled contigs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Less susceptible to allele Drop 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9115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The lab protocol is the most technically challenging and requires extra equipment like a </a:t>
            </a:r>
            <a:r>
              <a:rPr lang="en-US" dirty="0" err="1"/>
              <a:t>sonicator</a:t>
            </a:r>
            <a:endParaRPr lang="en-US" dirty="0"/>
          </a:p>
          <a:p>
            <a:pPr lvl="1"/>
            <a:r>
              <a:rPr lang="en-US" dirty="0"/>
              <a:t>There is a significant bias in </a:t>
            </a:r>
            <a:r>
              <a:rPr lang="en-US" dirty="0" err="1"/>
              <a:t>mbRAD</a:t>
            </a:r>
            <a:r>
              <a:rPr lang="en-US" dirty="0"/>
              <a:t> libraries relative to the original length of the restriction fragment.</a:t>
            </a:r>
          </a:p>
          <a:p>
            <a:pPr lvl="1"/>
            <a:r>
              <a:rPr lang="en-US" dirty="0"/>
              <a:t>Varying fragment sizes also makes </a:t>
            </a:r>
            <a:r>
              <a:rPr lang="en-US" dirty="0" err="1"/>
              <a:t>mbRAD</a:t>
            </a:r>
            <a:r>
              <a:rPr lang="en-US" dirty="0"/>
              <a:t> more susceptible to PCR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4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6600" dirty="0"/>
              <a:t>What is RADseq?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8037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The greatest degree of flexibility in terms of genome sampling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Can be easily multiplexed and relatively inexpensive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Less susceptible to PCR bias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Size selection can bias the representation of alleles and loci across libraries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requires the highest initial quality of DNA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enzymes increases the change of allele dropout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By far the easiest and cheapest protocol</a:t>
            </a:r>
          </a:p>
          <a:p>
            <a:pPr lvl="2"/>
            <a:r>
              <a:rPr lang="en-US" dirty="0"/>
              <a:t>No special cleanups </a:t>
            </a:r>
          </a:p>
          <a:p>
            <a:pPr lvl="2"/>
            <a:r>
              <a:rPr lang="en-US" dirty="0"/>
              <a:t>No special equipment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No bias from size selection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specialized adapters the number of fragments sampled can be customizable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245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There are a limited number and cut sites for </a:t>
            </a:r>
            <a:r>
              <a:rPr lang="en-US" dirty="0" err="1"/>
              <a:t>IIb</a:t>
            </a:r>
            <a:r>
              <a:rPr lang="en-US" dirty="0"/>
              <a:t>-type restriction endonucleases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Fragment and read lengths are much smaller than other methods and cannot be used build contigs.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Fragments are likely not </a:t>
            </a:r>
            <a:r>
              <a:rPr lang="en-US" dirty="0" err="1"/>
              <a:t>mappable</a:t>
            </a:r>
            <a:r>
              <a:rPr lang="en-US" dirty="0"/>
              <a:t> across species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2bRAD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Use of commercial library prep kits that come with support and a guarantee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Digested DNA could simply be shipped off to almost any Illumina sequence providers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Combined with the proper commercial kit, </a:t>
            </a:r>
            <a:r>
              <a:rPr lang="en-US" dirty="0" err="1"/>
              <a:t>ezRAD</a:t>
            </a:r>
            <a:r>
              <a:rPr lang="en-US" dirty="0"/>
              <a:t> is the only RAD protocol that can be completed without PCR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Commercial sequencing kits are quite expensive relative to “homebrew” library preps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 </a:t>
            </a:r>
            <a:r>
              <a:rPr lang="en-US" dirty="0" err="1"/>
              <a:t>ezRAD</a:t>
            </a:r>
            <a:r>
              <a:rPr lang="en-US" dirty="0"/>
              <a:t> sequencing reads start with the cut site and this reduced complexity can impact sequence quality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ezRAD</a:t>
            </a:r>
            <a:r>
              <a:rPr lang="en-US" dirty="0"/>
              <a:t> relies heavily on size selection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ezRAD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976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No longer dependent on enzymes for sampling loci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Less allele dropout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Lower quality DNA can be used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08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Requires extra laboratory steps and costs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captures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Unclear how consistent results are across different sets of probes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Capture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194"/>
          <a:stretch/>
        </p:blipFill>
        <p:spPr>
          <a:xfrm>
            <a:off x="10995202" y="717783"/>
            <a:ext cx="1084735" cy="38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discuss!</a:t>
            </a:r>
          </a:p>
        </p:txBody>
      </p:sp>
      <p:pic>
        <p:nvPicPr>
          <p:cNvPr id="8" name="Picture 7" descr="Screen Shot 2015-03-02 at 3.37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388921"/>
            <a:ext cx="9144000" cy="4739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01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8351"/>
            <a:ext cx="10125021" cy="4351338"/>
          </a:xfrm>
        </p:spPr>
        <p:txBody>
          <a:bodyPr anchor="ctr">
            <a:normAutofit lnSpcReduction="10000"/>
          </a:bodyPr>
          <a:lstStyle/>
          <a:p>
            <a:r>
              <a:rPr lang="en-US" sz="4000" dirty="0"/>
              <a:t>Allele dropout</a:t>
            </a:r>
          </a:p>
          <a:p>
            <a:endParaRPr lang="en-US" sz="4000" dirty="0"/>
          </a:p>
          <a:p>
            <a:r>
              <a:rPr lang="en-US" sz="4000" dirty="0"/>
              <a:t>Restriction fragment length bias</a:t>
            </a:r>
          </a:p>
          <a:p>
            <a:endParaRPr lang="en-US" sz="4000" dirty="0"/>
          </a:p>
          <a:p>
            <a:r>
              <a:rPr lang="en-US" sz="4000" dirty="0"/>
              <a:t>PCR Bias</a:t>
            </a:r>
          </a:p>
          <a:p>
            <a:endParaRPr lang="en-US" sz="4000" dirty="0"/>
          </a:p>
          <a:p>
            <a:r>
              <a:rPr lang="en-US" sz="4000" dirty="0"/>
              <a:t>Size Selection/Library Effect bias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74902" y="3396791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74902" y="3595128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1202" y="3038725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70469" y="344728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1202" y="3458829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72798" y="3064125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15" name="Regular Pentagon 14"/>
          <p:cNvSpPr/>
          <p:nvPr/>
        </p:nvSpPr>
        <p:spPr>
          <a:xfrm>
            <a:off x="2777872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gular Pentagon 15"/>
          <p:cNvSpPr/>
          <p:nvPr/>
        </p:nvSpPr>
        <p:spPr>
          <a:xfrm>
            <a:off x="6838250" y="3361446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942972" y="294862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42972" y="303175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42972" y="312411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42972" y="320724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4472" y="379144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60560" y="387457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91186" y="396693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04843" y="4050065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843823" y="379380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39023" y="387693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441049" y="396929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13193" y="4052426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99189" y="291863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99189" y="300176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99189" y="309412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99189" y="3177250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874902" y="5218288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74902" y="5416625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481202" y="486022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70469" y="526878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1202" y="5280326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972798" y="4885622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9" name="Regular Pentagon 38"/>
          <p:cNvSpPr/>
          <p:nvPr/>
        </p:nvSpPr>
        <p:spPr>
          <a:xfrm>
            <a:off x="2777872" y="5182943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gular Pentagon 39"/>
          <p:cNvSpPr/>
          <p:nvPr/>
        </p:nvSpPr>
        <p:spPr>
          <a:xfrm>
            <a:off x="6838250" y="5182943"/>
            <a:ext cx="330200" cy="279400"/>
          </a:xfrm>
          <a:prstGeom prst="pentagon">
            <a:avLst/>
          </a:prstGeom>
          <a:solidFill>
            <a:schemeClr val="accent3"/>
          </a:solidFill>
          <a:ln w="10160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942972" y="47701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42972" y="485325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942972" y="494561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942972" y="502874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654472" y="561294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360560" y="569607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491186" y="578843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04843" y="5871562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54449" y="3294957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IND 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96960" y="5105342"/>
            <a:ext cx="89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IND 2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/>
              <a:t>Allele Dropout</a:t>
            </a:r>
          </a:p>
          <a:p>
            <a:pPr lvl="1"/>
            <a:r>
              <a:rPr lang="en-US" dirty="0"/>
              <a:t>This happens when there is a mutation in a cut site for a particular subset of individuals.  Individuals with this mutation will not have reads at this genomic location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 animBg="1"/>
      <p:bldP spid="40" grpId="0" animBg="1"/>
      <p:bldP spid="57" grpId="0"/>
      <p:bldP spid="58" grpId="0"/>
      <p:bldP spid="61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2629" y="808194"/>
            <a:ext cx="10125021" cy="6021980"/>
          </a:xfrm>
        </p:spPr>
        <p:txBody>
          <a:bodyPr>
            <a:normAutofit/>
          </a:bodyPr>
          <a:lstStyle/>
          <a:p>
            <a:r>
              <a:rPr lang="en-US" dirty="0"/>
              <a:t>Allele Dropout</a:t>
            </a:r>
          </a:p>
          <a:p>
            <a:pPr lvl="1"/>
            <a:r>
              <a:rPr lang="en-US" dirty="0"/>
              <a:t>This happens when there is a mutation in a cut site for a particular subset of individuals.  Individuals with this mutation will not have reads at this genomic location</a:t>
            </a:r>
          </a:p>
          <a:p>
            <a:pPr lvl="1"/>
            <a:r>
              <a:rPr lang="en-US" dirty="0"/>
              <a:t>Will reduce overall estimates of genetic diversity and heterozygosity</a:t>
            </a:r>
          </a:p>
          <a:p>
            <a:pPr lvl="1"/>
            <a:r>
              <a:rPr lang="en-US" dirty="0"/>
              <a:t>Simulations suggest that RADseq methods that utilizing more than one enzyme may be more sensitive to this bias than </a:t>
            </a:r>
            <a:r>
              <a:rPr lang="en-US" dirty="0" err="1"/>
              <a:t>mbRAD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Mitigated bioinformatically</a:t>
            </a:r>
          </a:p>
          <a:p>
            <a:pPr lvl="1"/>
            <a:r>
              <a:rPr lang="en-US" dirty="0"/>
              <a:t>Using a high call rate percentage</a:t>
            </a:r>
          </a:p>
          <a:p>
            <a:pPr lvl="1"/>
            <a:r>
              <a:rPr lang="en-US" dirty="0"/>
              <a:t>Removing loci that show a wide variance of depth across individuals</a:t>
            </a:r>
          </a:p>
          <a:p>
            <a:pPr lvl="1"/>
            <a:r>
              <a:rPr lang="en-US" dirty="0"/>
              <a:t>Software package </a:t>
            </a:r>
            <a:r>
              <a:rPr lang="en-US" dirty="0" err="1"/>
              <a:t>GBStools</a:t>
            </a:r>
            <a:r>
              <a:rPr lang="en-US" dirty="0"/>
              <a:t> </a:t>
            </a:r>
            <a:r>
              <a:rPr lang="en-US" sz="1900" dirty="0"/>
              <a:t>(http://</a:t>
            </a:r>
            <a:r>
              <a:rPr lang="en-US" sz="1900" dirty="0" err="1"/>
              <a:t>journals.plos.org</a:t>
            </a:r>
            <a:r>
              <a:rPr lang="en-US" sz="1900" dirty="0"/>
              <a:t>/</a:t>
            </a:r>
            <a:r>
              <a:rPr lang="en-US" sz="1900" dirty="0" err="1"/>
              <a:t>plosgenetics</a:t>
            </a:r>
            <a:r>
              <a:rPr lang="en-US" sz="1900" dirty="0"/>
              <a:t>/</a:t>
            </a:r>
            <a:r>
              <a:rPr lang="en-US" sz="1900" dirty="0" err="1"/>
              <a:t>article?id</a:t>
            </a:r>
            <a:r>
              <a:rPr lang="en-US" sz="1900" dirty="0"/>
              <a:t>=10.1371/journal.pgen.1005631)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5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629" y="936982"/>
            <a:ext cx="10714704" cy="5582349"/>
          </a:xfrm>
        </p:spPr>
        <p:txBody>
          <a:bodyPr>
            <a:noAutofit/>
          </a:bodyPr>
          <a:lstStyle/>
          <a:p>
            <a:r>
              <a:rPr lang="en-US" sz="3200" dirty="0"/>
              <a:t>Restriction fragment length bias</a:t>
            </a:r>
          </a:p>
          <a:p>
            <a:pPr lvl="1"/>
            <a:r>
              <a:rPr lang="en-US" sz="2800" dirty="0"/>
              <a:t>This happens when shorter restriction fragments are not completely </a:t>
            </a:r>
            <a:r>
              <a:rPr lang="en-US" sz="2800" dirty="0" err="1"/>
              <a:t>sonicated</a:t>
            </a:r>
            <a:r>
              <a:rPr lang="en-US" sz="2800" dirty="0"/>
              <a:t> relative to larger ones.  They get lower levels of coverage and are more likely to suffer allele and locus dropout (Davey et al. 2013)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Mitigate by avoiding </a:t>
            </a:r>
            <a:r>
              <a:rPr lang="en-US" sz="2800" dirty="0" err="1"/>
              <a:t>mbRAD</a:t>
            </a:r>
            <a:endParaRPr lang="en-US" sz="2800" dirty="0"/>
          </a:p>
          <a:p>
            <a:pPr lvl="2"/>
            <a:r>
              <a:rPr lang="en-US" sz="2400" dirty="0"/>
              <a:t>Bias is only present in the </a:t>
            </a:r>
            <a:r>
              <a:rPr lang="en-US" sz="2400" dirty="0" err="1"/>
              <a:t>mbRAD</a:t>
            </a:r>
            <a:r>
              <a:rPr lang="en-US" sz="2400" dirty="0"/>
              <a:t> protocol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Adjust enzyme choice and experiment with different sonication techniques</a:t>
            </a:r>
          </a:p>
          <a:p>
            <a:pPr lvl="2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626"/>
          <a:stretch/>
        </p:blipFill>
        <p:spPr>
          <a:xfrm>
            <a:off x="10995202" y="717783"/>
            <a:ext cx="1084735" cy="46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0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84720"/>
            <a:ext cx="10125021" cy="5794375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PCR bias</a:t>
            </a:r>
          </a:p>
          <a:p>
            <a:pPr lvl="1"/>
            <a:r>
              <a:rPr lang="en-US" sz="2800" dirty="0"/>
              <a:t>PCR biases the relative coverage of loci and can bias the relative coverage of alleles (though this is more likely in </a:t>
            </a:r>
            <a:r>
              <a:rPr lang="en-US" sz="2800" dirty="0" err="1"/>
              <a:t>mbRAD</a:t>
            </a:r>
            <a:r>
              <a:rPr lang="en-US" sz="2800" dirty="0"/>
              <a:t> relative to others).</a:t>
            </a:r>
          </a:p>
          <a:p>
            <a:pPr lvl="1"/>
            <a:r>
              <a:rPr lang="en-US" sz="2800" dirty="0"/>
              <a:t>PCR bias can be mitigated several ways:</a:t>
            </a:r>
          </a:p>
          <a:p>
            <a:pPr lvl="2"/>
            <a:r>
              <a:rPr lang="en-US" sz="2400" dirty="0"/>
              <a:t>Experimentally</a:t>
            </a:r>
          </a:p>
          <a:p>
            <a:pPr lvl="3"/>
            <a:r>
              <a:rPr lang="en-US" sz="2000" dirty="0"/>
              <a:t>PCR enrichment can be modified to reduce bias (</a:t>
            </a:r>
            <a:r>
              <a:rPr lang="en-US" sz="2000" dirty="0" err="1"/>
              <a:t>Aird</a:t>
            </a:r>
            <a:r>
              <a:rPr lang="en-US" sz="2000" dirty="0"/>
              <a:t> et al. 2012; </a:t>
            </a:r>
            <a:r>
              <a:rPr lang="en-US" sz="2000" dirty="0" err="1"/>
              <a:t>Oyola</a:t>
            </a:r>
            <a:r>
              <a:rPr lang="en-US" sz="2000" dirty="0"/>
              <a:t> et al. 2012)</a:t>
            </a:r>
          </a:p>
          <a:p>
            <a:pPr lvl="3"/>
            <a:r>
              <a:rPr lang="en-US" sz="2000" dirty="0"/>
              <a:t>PCR can be removed from library prep in </a:t>
            </a:r>
            <a:r>
              <a:rPr lang="en-US" sz="2000" dirty="0" err="1"/>
              <a:t>ezRAD</a:t>
            </a:r>
            <a:endParaRPr lang="en-US" sz="2000" dirty="0"/>
          </a:p>
          <a:p>
            <a:pPr lvl="3"/>
            <a:r>
              <a:rPr lang="en-US" sz="2000" dirty="0"/>
              <a:t>Degenerate tags can be added to adapters to help distinguish duplicates (</a:t>
            </a:r>
            <a:r>
              <a:rPr lang="en-US" sz="2000" dirty="0" err="1"/>
              <a:t>Casbon</a:t>
            </a:r>
            <a:r>
              <a:rPr lang="en-US" sz="2000" dirty="0"/>
              <a:t> et al. 2011; </a:t>
            </a:r>
            <a:r>
              <a:rPr lang="en-US" sz="2000" dirty="0" err="1"/>
              <a:t>Schweyen</a:t>
            </a:r>
            <a:r>
              <a:rPr lang="en-US" sz="2000" dirty="0"/>
              <a:t> et. al 2014)</a:t>
            </a:r>
          </a:p>
          <a:p>
            <a:pPr lvl="3"/>
            <a:r>
              <a:rPr lang="en-US" sz="2000" dirty="0"/>
              <a:t>Replicate libraries can be used to model library prep error</a:t>
            </a:r>
          </a:p>
          <a:p>
            <a:pPr lvl="2"/>
            <a:r>
              <a:rPr lang="en-US" sz="2400" dirty="0" err="1"/>
              <a:t>Bioinformatically</a:t>
            </a:r>
            <a:endParaRPr lang="en-US" sz="2400" dirty="0"/>
          </a:p>
          <a:p>
            <a:pPr lvl="3"/>
            <a:r>
              <a:rPr lang="en-US" sz="2000" dirty="0"/>
              <a:t>The length and alignment of randomly sheared fragments can be used to identify duplicates.  Though, this is only applicable to </a:t>
            </a:r>
            <a:r>
              <a:rPr lang="en-US" sz="2000" dirty="0" err="1"/>
              <a:t>mbRAD</a:t>
            </a:r>
            <a:endParaRPr lang="en-US" sz="2000" dirty="0"/>
          </a:p>
          <a:p>
            <a:pPr lvl="3"/>
            <a:r>
              <a:rPr lang="en-US" sz="2000" dirty="0"/>
              <a:t>UMI- unique molecular identifier: a short random set of nucleotides that distinguish unique genomic reads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1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“R” is for Restriction Enzyme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802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91109" y="14134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3802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91109" y="18276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15854" y="12596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15854" y="16429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4329" y="12458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33596" y="16290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4329" y="16405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35925" y="12712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556" y="2511149"/>
            <a:ext cx="2523832" cy="188926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602691" y="56806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055771" y="4766214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602691" y="60948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055771" y="5180450"/>
            <a:ext cx="3577824" cy="184728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80516" y="4612498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GATC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80516" y="5910130"/>
            <a:ext cx="94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CTAG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08991" y="55130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98258" y="49818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208991" y="59077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00587" y="46240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2" grpId="0"/>
      <p:bldP spid="23" grpId="0"/>
      <p:bldP spid="24" grpId="0"/>
      <p:bldP spid="27" grpId="0" animBg="1"/>
      <p:bldP spid="28" grpId="0" animBg="1"/>
      <p:bldP spid="30" grpId="0" animBg="1"/>
      <p:bldP spid="31" grpId="0" animBg="1"/>
      <p:bldP spid="32" grpId="0"/>
      <p:bldP spid="33" grpId="0"/>
      <p:bldP spid="45" grpId="0"/>
      <p:bldP spid="46" grpId="0"/>
      <p:bldP spid="47" grpId="0"/>
      <p:bldP spid="4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7C3959-4CF8-AF42-95DE-B670E904A0F9}"/>
              </a:ext>
            </a:extLst>
          </p:cNvPr>
          <p:cNvCxnSpPr/>
          <p:nvPr/>
        </p:nvCxnSpPr>
        <p:spPr>
          <a:xfrm>
            <a:off x="4599473" y="299165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D908DE-6381-224A-BE6F-3A7B8D021781}"/>
              </a:ext>
            </a:extLst>
          </p:cNvPr>
          <p:cNvCxnSpPr/>
          <p:nvPr/>
        </p:nvCxnSpPr>
        <p:spPr>
          <a:xfrm>
            <a:off x="4599473" y="307478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B3A6F-1070-A042-A3A5-C1AC1473978F}"/>
              </a:ext>
            </a:extLst>
          </p:cNvPr>
          <p:cNvCxnSpPr/>
          <p:nvPr/>
        </p:nvCxnSpPr>
        <p:spPr>
          <a:xfrm>
            <a:off x="4599473" y="31671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0124F3-B489-BC43-A142-E8172026ECB7}"/>
              </a:ext>
            </a:extLst>
          </p:cNvPr>
          <p:cNvCxnSpPr/>
          <p:nvPr/>
        </p:nvCxnSpPr>
        <p:spPr>
          <a:xfrm>
            <a:off x="5597001" y="382993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885FA47-ED34-1E45-91C8-45FDE8D68A2D}"/>
              </a:ext>
            </a:extLst>
          </p:cNvPr>
          <p:cNvCxnSpPr/>
          <p:nvPr/>
        </p:nvCxnSpPr>
        <p:spPr>
          <a:xfrm>
            <a:off x="5597001" y="39130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E50C681-82F0-954E-B5F9-0C481804B400}"/>
              </a:ext>
            </a:extLst>
          </p:cNvPr>
          <p:cNvCxnSpPr/>
          <p:nvPr/>
        </p:nvCxnSpPr>
        <p:spPr>
          <a:xfrm>
            <a:off x="5597001" y="400542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DF4C59-66F5-3041-BA87-07F8DBC2E2A1}"/>
              </a:ext>
            </a:extLst>
          </p:cNvPr>
          <p:cNvCxnSpPr/>
          <p:nvPr/>
        </p:nvCxnSpPr>
        <p:spPr>
          <a:xfrm>
            <a:off x="5597001" y="408855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76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7C3959-4CF8-AF42-95DE-B670E904A0F9}"/>
              </a:ext>
            </a:extLst>
          </p:cNvPr>
          <p:cNvCxnSpPr/>
          <p:nvPr/>
        </p:nvCxnSpPr>
        <p:spPr>
          <a:xfrm>
            <a:off x="4599473" y="299165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D908DE-6381-224A-BE6F-3A7B8D021781}"/>
              </a:ext>
            </a:extLst>
          </p:cNvPr>
          <p:cNvCxnSpPr/>
          <p:nvPr/>
        </p:nvCxnSpPr>
        <p:spPr>
          <a:xfrm>
            <a:off x="4599473" y="307478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B3A6F-1070-A042-A3A5-C1AC1473978F}"/>
              </a:ext>
            </a:extLst>
          </p:cNvPr>
          <p:cNvCxnSpPr/>
          <p:nvPr/>
        </p:nvCxnSpPr>
        <p:spPr>
          <a:xfrm>
            <a:off x="4599473" y="31671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3086D6-68E2-CF42-BF98-0EE3BE449250}"/>
              </a:ext>
            </a:extLst>
          </p:cNvPr>
          <p:cNvCxnSpPr/>
          <p:nvPr/>
        </p:nvCxnSpPr>
        <p:spPr>
          <a:xfrm>
            <a:off x="4599473" y="265099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3EEE7C-AA81-5249-BDF0-F08B52D75A8F}"/>
              </a:ext>
            </a:extLst>
          </p:cNvPr>
          <p:cNvCxnSpPr/>
          <p:nvPr/>
        </p:nvCxnSpPr>
        <p:spPr>
          <a:xfrm>
            <a:off x="4599473" y="273412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7038E0-C55B-DF49-AD84-5745D038404B}"/>
              </a:ext>
            </a:extLst>
          </p:cNvPr>
          <p:cNvCxnSpPr/>
          <p:nvPr/>
        </p:nvCxnSpPr>
        <p:spPr>
          <a:xfrm>
            <a:off x="4599473" y="282648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E02586-FD5A-D14A-9A4E-30727F751106}"/>
              </a:ext>
            </a:extLst>
          </p:cNvPr>
          <p:cNvCxnSpPr/>
          <p:nvPr/>
        </p:nvCxnSpPr>
        <p:spPr>
          <a:xfrm>
            <a:off x="4599473" y="290961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6724DF-CA5F-4942-BD36-28C406854C9F}"/>
              </a:ext>
            </a:extLst>
          </p:cNvPr>
          <p:cNvCxnSpPr/>
          <p:nvPr/>
        </p:nvCxnSpPr>
        <p:spPr>
          <a:xfrm>
            <a:off x="4599473" y="230137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2EC4BE-0E41-CE46-AE1E-36F3016F86CA}"/>
              </a:ext>
            </a:extLst>
          </p:cNvPr>
          <p:cNvCxnSpPr/>
          <p:nvPr/>
        </p:nvCxnSpPr>
        <p:spPr>
          <a:xfrm>
            <a:off x="4599473" y="238450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7F5D30-4FA7-5D41-AFEC-0ABBA43106BA}"/>
              </a:ext>
            </a:extLst>
          </p:cNvPr>
          <p:cNvCxnSpPr/>
          <p:nvPr/>
        </p:nvCxnSpPr>
        <p:spPr>
          <a:xfrm>
            <a:off x="4599473" y="247686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A9D70F-EDB4-8E4B-9BFE-6DACA21E7EDF}"/>
              </a:ext>
            </a:extLst>
          </p:cNvPr>
          <p:cNvCxnSpPr/>
          <p:nvPr/>
        </p:nvCxnSpPr>
        <p:spPr>
          <a:xfrm>
            <a:off x="4599473" y="255999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887253-1621-A043-8342-DEC86ED9AF9A}"/>
              </a:ext>
            </a:extLst>
          </p:cNvPr>
          <p:cNvCxnSpPr/>
          <p:nvPr/>
        </p:nvCxnSpPr>
        <p:spPr>
          <a:xfrm>
            <a:off x="4599473" y="196071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5488A55-D5CB-EB44-A4B4-AA14695E78A5}"/>
              </a:ext>
            </a:extLst>
          </p:cNvPr>
          <p:cNvCxnSpPr/>
          <p:nvPr/>
        </p:nvCxnSpPr>
        <p:spPr>
          <a:xfrm>
            <a:off x="4599473" y="204384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498616C-0069-6D47-B1C2-7A43DB8E5A1A}"/>
              </a:ext>
            </a:extLst>
          </p:cNvPr>
          <p:cNvCxnSpPr/>
          <p:nvPr/>
        </p:nvCxnSpPr>
        <p:spPr>
          <a:xfrm>
            <a:off x="4599473" y="213620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D930DB-EA28-6947-90A6-64D41D8EF689}"/>
              </a:ext>
            </a:extLst>
          </p:cNvPr>
          <p:cNvCxnSpPr/>
          <p:nvPr/>
        </p:nvCxnSpPr>
        <p:spPr>
          <a:xfrm>
            <a:off x="4599473" y="221933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A9B633-DE3D-094C-A06D-47922FD612D9}"/>
              </a:ext>
            </a:extLst>
          </p:cNvPr>
          <p:cNvCxnSpPr/>
          <p:nvPr/>
        </p:nvCxnSpPr>
        <p:spPr>
          <a:xfrm>
            <a:off x="4599473" y="16098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929349-AB78-3A49-AF84-CEB0F2942E19}"/>
              </a:ext>
            </a:extLst>
          </p:cNvPr>
          <p:cNvCxnSpPr/>
          <p:nvPr/>
        </p:nvCxnSpPr>
        <p:spPr>
          <a:xfrm>
            <a:off x="4599473" y="169300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4DD01D-D59B-C94F-994D-493D73E5B506}"/>
              </a:ext>
            </a:extLst>
          </p:cNvPr>
          <p:cNvCxnSpPr/>
          <p:nvPr/>
        </p:nvCxnSpPr>
        <p:spPr>
          <a:xfrm>
            <a:off x="4599473" y="178536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4A0DB8-BB14-6B40-A86D-63590C2E67C2}"/>
              </a:ext>
            </a:extLst>
          </p:cNvPr>
          <p:cNvCxnSpPr/>
          <p:nvPr/>
        </p:nvCxnSpPr>
        <p:spPr>
          <a:xfrm>
            <a:off x="4599473" y="18684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EED58C4-0F36-444A-9511-9F792E14D66E}"/>
              </a:ext>
            </a:extLst>
          </p:cNvPr>
          <p:cNvCxnSpPr/>
          <p:nvPr/>
        </p:nvCxnSpPr>
        <p:spPr>
          <a:xfrm>
            <a:off x="4599473" y="126921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5B9B882-6F67-0841-AF87-C382018A7755}"/>
              </a:ext>
            </a:extLst>
          </p:cNvPr>
          <p:cNvCxnSpPr/>
          <p:nvPr/>
        </p:nvCxnSpPr>
        <p:spPr>
          <a:xfrm>
            <a:off x="4599473" y="135234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1CF1EC-196B-9A49-AF17-AE304F9C7645}"/>
              </a:ext>
            </a:extLst>
          </p:cNvPr>
          <p:cNvCxnSpPr/>
          <p:nvPr/>
        </p:nvCxnSpPr>
        <p:spPr>
          <a:xfrm>
            <a:off x="4599473" y="144470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D128D34-084A-7541-8025-BC44316F7835}"/>
              </a:ext>
            </a:extLst>
          </p:cNvPr>
          <p:cNvCxnSpPr/>
          <p:nvPr/>
        </p:nvCxnSpPr>
        <p:spPr>
          <a:xfrm>
            <a:off x="4599473" y="152783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A777493-D89B-8444-850B-F929AA4469A5}"/>
              </a:ext>
            </a:extLst>
          </p:cNvPr>
          <p:cNvCxnSpPr/>
          <p:nvPr/>
        </p:nvCxnSpPr>
        <p:spPr>
          <a:xfrm>
            <a:off x="5762100" y="551970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9208F91-0556-E547-BBEE-90BF20EC02AB}"/>
              </a:ext>
            </a:extLst>
          </p:cNvPr>
          <p:cNvCxnSpPr/>
          <p:nvPr/>
        </p:nvCxnSpPr>
        <p:spPr>
          <a:xfrm>
            <a:off x="5762100" y="560283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23E7E2-BAC8-AF40-835F-FC0B9D8E5A11}"/>
              </a:ext>
            </a:extLst>
          </p:cNvPr>
          <p:cNvCxnSpPr/>
          <p:nvPr/>
        </p:nvCxnSpPr>
        <p:spPr>
          <a:xfrm>
            <a:off x="5762100" y="569519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60DEB1-633C-7249-BEFA-F24599578C4B}"/>
              </a:ext>
            </a:extLst>
          </p:cNvPr>
          <p:cNvCxnSpPr/>
          <p:nvPr/>
        </p:nvCxnSpPr>
        <p:spPr>
          <a:xfrm>
            <a:off x="5762100" y="577832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D1AACF3-6F12-6340-B0A2-F91076F8B193}"/>
              </a:ext>
            </a:extLst>
          </p:cNvPr>
          <p:cNvCxnSpPr/>
          <p:nvPr/>
        </p:nvCxnSpPr>
        <p:spPr>
          <a:xfrm>
            <a:off x="5762100" y="517904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318EEB2-5BB9-CC42-96E2-08D72AF1761F}"/>
              </a:ext>
            </a:extLst>
          </p:cNvPr>
          <p:cNvCxnSpPr/>
          <p:nvPr/>
        </p:nvCxnSpPr>
        <p:spPr>
          <a:xfrm>
            <a:off x="5762100" y="526217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43F59E8-1080-3D45-BBF5-AEC3B7167854}"/>
              </a:ext>
            </a:extLst>
          </p:cNvPr>
          <p:cNvCxnSpPr/>
          <p:nvPr/>
        </p:nvCxnSpPr>
        <p:spPr>
          <a:xfrm>
            <a:off x="5762100" y="535453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C00FE1D-2719-BE43-929A-C53CA50BB87F}"/>
              </a:ext>
            </a:extLst>
          </p:cNvPr>
          <p:cNvCxnSpPr/>
          <p:nvPr/>
        </p:nvCxnSpPr>
        <p:spPr>
          <a:xfrm>
            <a:off x="5762100" y="54376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BBCB94-CCA3-1B4F-A909-EDE920FB3263}"/>
              </a:ext>
            </a:extLst>
          </p:cNvPr>
          <p:cNvCxnSpPr/>
          <p:nvPr/>
        </p:nvCxnSpPr>
        <p:spPr>
          <a:xfrm>
            <a:off x="5762100" y="482942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617D73-E6F9-6F48-998F-C96FC5D495A7}"/>
              </a:ext>
            </a:extLst>
          </p:cNvPr>
          <p:cNvCxnSpPr/>
          <p:nvPr/>
        </p:nvCxnSpPr>
        <p:spPr>
          <a:xfrm>
            <a:off x="5762100" y="491255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B3AF74E-4060-2C41-866D-C6CB777976C1}"/>
              </a:ext>
            </a:extLst>
          </p:cNvPr>
          <p:cNvCxnSpPr/>
          <p:nvPr/>
        </p:nvCxnSpPr>
        <p:spPr>
          <a:xfrm>
            <a:off x="5762100" y="500491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E692235-E2DA-7C4A-825B-464ECE285B1A}"/>
              </a:ext>
            </a:extLst>
          </p:cNvPr>
          <p:cNvCxnSpPr/>
          <p:nvPr/>
        </p:nvCxnSpPr>
        <p:spPr>
          <a:xfrm>
            <a:off x="5762100" y="508804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5D5D393-B340-E848-AC1A-E03610602DB8}"/>
              </a:ext>
            </a:extLst>
          </p:cNvPr>
          <p:cNvCxnSpPr/>
          <p:nvPr/>
        </p:nvCxnSpPr>
        <p:spPr>
          <a:xfrm>
            <a:off x="5762100" y="448876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D90E0AB-7F92-DC41-888F-8D4D880FA9C9}"/>
              </a:ext>
            </a:extLst>
          </p:cNvPr>
          <p:cNvCxnSpPr/>
          <p:nvPr/>
        </p:nvCxnSpPr>
        <p:spPr>
          <a:xfrm>
            <a:off x="5762100" y="457189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28DB9AF-3E87-E84E-8FB6-40854696047A}"/>
              </a:ext>
            </a:extLst>
          </p:cNvPr>
          <p:cNvCxnSpPr/>
          <p:nvPr/>
        </p:nvCxnSpPr>
        <p:spPr>
          <a:xfrm>
            <a:off x="5762100" y="466425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ACBBD54-F2D1-B345-9051-7790D8E418E8}"/>
              </a:ext>
            </a:extLst>
          </p:cNvPr>
          <p:cNvCxnSpPr/>
          <p:nvPr/>
        </p:nvCxnSpPr>
        <p:spPr>
          <a:xfrm>
            <a:off x="5762100" y="474738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2D5991F-346E-EB43-AB6F-C19E171CF50E}"/>
              </a:ext>
            </a:extLst>
          </p:cNvPr>
          <p:cNvCxnSpPr/>
          <p:nvPr/>
        </p:nvCxnSpPr>
        <p:spPr>
          <a:xfrm>
            <a:off x="5762100" y="413792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74E61DD-DFB2-C042-AE13-0D8F97A01822}"/>
              </a:ext>
            </a:extLst>
          </p:cNvPr>
          <p:cNvCxnSpPr/>
          <p:nvPr/>
        </p:nvCxnSpPr>
        <p:spPr>
          <a:xfrm>
            <a:off x="5762100" y="422105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E313CDF-D210-F747-A43A-17C841DB6C33}"/>
              </a:ext>
            </a:extLst>
          </p:cNvPr>
          <p:cNvCxnSpPr/>
          <p:nvPr/>
        </p:nvCxnSpPr>
        <p:spPr>
          <a:xfrm>
            <a:off x="5762100" y="431341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BDA8D1E-DBD0-1642-8446-2DAD758B3B8C}"/>
              </a:ext>
            </a:extLst>
          </p:cNvPr>
          <p:cNvCxnSpPr/>
          <p:nvPr/>
        </p:nvCxnSpPr>
        <p:spPr>
          <a:xfrm>
            <a:off x="5762100" y="439654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4644F8F-9B82-B74E-A09B-427A03E4FF9C}"/>
              </a:ext>
            </a:extLst>
          </p:cNvPr>
          <p:cNvCxnSpPr/>
          <p:nvPr/>
        </p:nvCxnSpPr>
        <p:spPr>
          <a:xfrm>
            <a:off x="5762100" y="37972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EDCC2DC-2BD2-3348-B66F-DCA167763616}"/>
              </a:ext>
            </a:extLst>
          </p:cNvPr>
          <p:cNvCxnSpPr/>
          <p:nvPr/>
        </p:nvCxnSpPr>
        <p:spPr>
          <a:xfrm>
            <a:off x="5762100" y="388039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B978056-2902-F14E-96B3-F26AB7A04F2D}"/>
              </a:ext>
            </a:extLst>
          </p:cNvPr>
          <p:cNvCxnSpPr/>
          <p:nvPr/>
        </p:nvCxnSpPr>
        <p:spPr>
          <a:xfrm>
            <a:off x="5762100" y="397275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1C5AEE-4851-2440-93A8-9DE239615254}"/>
              </a:ext>
            </a:extLst>
          </p:cNvPr>
          <p:cNvCxnSpPr/>
          <p:nvPr/>
        </p:nvCxnSpPr>
        <p:spPr>
          <a:xfrm>
            <a:off x="5762100" y="405588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466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7C3959-4CF8-AF42-95DE-B670E904A0F9}"/>
              </a:ext>
            </a:extLst>
          </p:cNvPr>
          <p:cNvCxnSpPr/>
          <p:nvPr/>
        </p:nvCxnSpPr>
        <p:spPr>
          <a:xfrm>
            <a:off x="4599473" y="299165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D908DE-6381-224A-BE6F-3A7B8D021781}"/>
              </a:ext>
            </a:extLst>
          </p:cNvPr>
          <p:cNvCxnSpPr/>
          <p:nvPr/>
        </p:nvCxnSpPr>
        <p:spPr>
          <a:xfrm>
            <a:off x="4599473" y="307478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B3A6F-1070-A042-A3A5-C1AC1473978F}"/>
              </a:ext>
            </a:extLst>
          </p:cNvPr>
          <p:cNvCxnSpPr/>
          <p:nvPr/>
        </p:nvCxnSpPr>
        <p:spPr>
          <a:xfrm>
            <a:off x="4599473" y="31671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3086D6-68E2-CF42-BF98-0EE3BE449250}"/>
              </a:ext>
            </a:extLst>
          </p:cNvPr>
          <p:cNvCxnSpPr/>
          <p:nvPr/>
        </p:nvCxnSpPr>
        <p:spPr>
          <a:xfrm>
            <a:off x="4599473" y="265099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3EEE7C-AA81-5249-BDF0-F08B52D75A8F}"/>
              </a:ext>
            </a:extLst>
          </p:cNvPr>
          <p:cNvCxnSpPr/>
          <p:nvPr/>
        </p:nvCxnSpPr>
        <p:spPr>
          <a:xfrm>
            <a:off x="4599473" y="273412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7038E0-C55B-DF49-AD84-5745D038404B}"/>
              </a:ext>
            </a:extLst>
          </p:cNvPr>
          <p:cNvCxnSpPr/>
          <p:nvPr/>
        </p:nvCxnSpPr>
        <p:spPr>
          <a:xfrm>
            <a:off x="4599473" y="282648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E02586-FD5A-D14A-9A4E-30727F751106}"/>
              </a:ext>
            </a:extLst>
          </p:cNvPr>
          <p:cNvCxnSpPr/>
          <p:nvPr/>
        </p:nvCxnSpPr>
        <p:spPr>
          <a:xfrm>
            <a:off x="4599473" y="290961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6724DF-CA5F-4942-BD36-28C406854C9F}"/>
              </a:ext>
            </a:extLst>
          </p:cNvPr>
          <p:cNvCxnSpPr/>
          <p:nvPr/>
        </p:nvCxnSpPr>
        <p:spPr>
          <a:xfrm>
            <a:off x="4599473" y="230137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2EC4BE-0E41-CE46-AE1E-36F3016F86CA}"/>
              </a:ext>
            </a:extLst>
          </p:cNvPr>
          <p:cNvCxnSpPr/>
          <p:nvPr/>
        </p:nvCxnSpPr>
        <p:spPr>
          <a:xfrm>
            <a:off x="4599473" y="238450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7F5D30-4FA7-5D41-AFEC-0ABBA43106BA}"/>
              </a:ext>
            </a:extLst>
          </p:cNvPr>
          <p:cNvCxnSpPr/>
          <p:nvPr/>
        </p:nvCxnSpPr>
        <p:spPr>
          <a:xfrm>
            <a:off x="4599473" y="247686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A9D70F-EDB4-8E4B-9BFE-6DACA21E7EDF}"/>
              </a:ext>
            </a:extLst>
          </p:cNvPr>
          <p:cNvCxnSpPr/>
          <p:nvPr/>
        </p:nvCxnSpPr>
        <p:spPr>
          <a:xfrm>
            <a:off x="4599473" y="2559993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887253-1621-A043-8342-DEC86ED9AF9A}"/>
              </a:ext>
            </a:extLst>
          </p:cNvPr>
          <p:cNvCxnSpPr/>
          <p:nvPr/>
        </p:nvCxnSpPr>
        <p:spPr>
          <a:xfrm>
            <a:off x="4599473" y="196071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5488A55-D5CB-EB44-A4B4-AA14695E78A5}"/>
              </a:ext>
            </a:extLst>
          </p:cNvPr>
          <p:cNvCxnSpPr/>
          <p:nvPr/>
        </p:nvCxnSpPr>
        <p:spPr>
          <a:xfrm>
            <a:off x="4599473" y="204384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498616C-0069-6D47-B1C2-7A43DB8E5A1A}"/>
              </a:ext>
            </a:extLst>
          </p:cNvPr>
          <p:cNvCxnSpPr/>
          <p:nvPr/>
        </p:nvCxnSpPr>
        <p:spPr>
          <a:xfrm>
            <a:off x="4599473" y="213620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D930DB-EA28-6947-90A6-64D41D8EF689}"/>
              </a:ext>
            </a:extLst>
          </p:cNvPr>
          <p:cNvCxnSpPr/>
          <p:nvPr/>
        </p:nvCxnSpPr>
        <p:spPr>
          <a:xfrm>
            <a:off x="4599473" y="2219334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A9B633-DE3D-094C-A06D-47922FD612D9}"/>
              </a:ext>
            </a:extLst>
          </p:cNvPr>
          <p:cNvCxnSpPr/>
          <p:nvPr/>
        </p:nvCxnSpPr>
        <p:spPr>
          <a:xfrm>
            <a:off x="4599473" y="16098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929349-AB78-3A49-AF84-CEB0F2942E19}"/>
              </a:ext>
            </a:extLst>
          </p:cNvPr>
          <p:cNvCxnSpPr/>
          <p:nvPr/>
        </p:nvCxnSpPr>
        <p:spPr>
          <a:xfrm>
            <a:off x="4599473" y="169300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4DD01D-D59B-C94F-994D-493D73E5B506}"/>
              </a:ext>
            </a:extLst>
          </p:cNvPr>
          <p:cNvCxnSpPr/>
          <p:nvPr/>
        </p:nvCxnSpPr>
        <p:spPr>
          <a:xfrm>
            <a:off x="4599473" y="178536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4A0DB8-BB14-6B40-A86D-63590C2E67C2}"/>
              </a:ext>
            </a:extLst>
          </p:cNvPr>
          <p:cNvCxnSpPr/>
          <p:nvPr/>
        </p:nvCxnSpPr>
        <p:spPr>
          <a:xfrm>
            <a:off x="4599473" y="18684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EED58C4-0F36-444A-9511-9F792E14D66E}"/>
              </a:ext>
            </a:extLst>
          </p:cNvPr>
          <p:cNvCxnSpPr/>
          <p:nvPr/>
        </p:nvCxnSpPr>
        <p:spPr>
          <a:xfrm>
            <a:off x="4599473" y="126921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5B9B882-6F67-0841-AF87-C382018A7755}"/>
              </a:ext>
            </a:extLst>
          </p:cNvPr>
          <p:cNvCxnSpPr/>
          <p:nvPr/>
        </p:nvCxnSpPr>
        <p:spPr>
          <a:xfrm>
            <a:off x="4599473" y="135234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1CF1EC-196B-9A49-AF17-AE304F9C7645}"/>
              </a:ext>
            </a:extLst>
          </p:cNvPr>
          <p:cNvCxnSpPr/>
          <p:nvPr/>
        </p:nvCxnSpPr>
        <p:spPr>
          <a:xfrm>
            <a:off x="4599473" y="144470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D128D34-084A-7541-8025-BC44316F7835}"/>
              </a:ext>
            </a:extLst>
          </p:cNvPr>
          <p:cNvCxnSpPr/>
          <p:nvPr/>
        </p:nvCxnSpPr>
        <p:spPr>
          <a:xfrm>
            <a:off x="4599473" y="1527837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A777493-D89B-8444-850B-F929AA4469A5}"/>
              </a:ext>
            </a:extLst>
          </p:cNvPr>
          <p:cNvCxnSpPr/>
          <p:nvPr/>
        </p:nvCxnSpPr>
        <p:spPr>
          <a:xfrm>
            <a:off x="5762100" y="551970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9208F91-0556-E547-BBEE-90BF20EC02AB}"/>
              </a:ext>
            </a:extLst>
          </p:cNvPr>
          <p:cNvCxnSpPr/>
          <p:nvPr/>
        </p:nvCxnSpPr>
        <p:spPr>
          <a:xfrm>
            <a:off x="5762100" y="560283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23E7E2-BAC8-AF40-835F-FC0B9D8E5A11}"/>
              </a:ext>
            </a:extLst>
          </p:cNvPr>
          <p:cNvCxnSpPr/>
          <p:nvPr/>
        </p:nvCxnSpPr>
        <p:spPr>
          <a:xfrm>
            <a:off x="5762100" y="569519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60DEB1-633C-7249-BEFA-F24599578C4B}"/>
              </a:ext>
            </a:extLst>
          </p:cNvPr>
          <p:cNvCxnSpPr/>
          <p:nvPr/>
        </p:nvCxnSpPr>
        <p:spPr>
          <a:xfrm>
            <a:off x="5762100" y="577832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D1AACF3-6F12-6340-B0A2-F91076F8B193}"/>
              </a:ext>
            </a:extLst>
          </p:cNvPr>
          <p:cNvCxnSpPr/>
          <p:nvPr/>
        </p:nvCxnSpPr>
        <p:spPr>
          <a:xfrm>
            <a:off x="5762100" y="517904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318EEB2-5BB9-CC42-96E2-08D72AF1761F}"/>
              </a:ext>
            </a:extLst>
          </p:cNvPr>
          <p:cNvCxnSpPr/>
          <p:nvPr/>
        </p:nvCxnSpPr>
        <p:spPr>
          <a:xfrm>
            <a:off x="5762100" y="526217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43F59E8-1080-3D45-BBF5-AEC3B7167854}"/>
              </a:ext>
            </a:extLst>
          </p:cNvPr>
          <p:cNvCxnSpPr/>
          <p:nvPr/>
        </p:nvCxnSpPr>
        <p:spPr>
          <a:xfrm>
            <a:off x="5762100" y="535453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C00FE1D-2719-BE43-929A-C53CA50BB87F}"/>
              </a:ext>
            </a:extLst>
          </p:cNvPr>
          <p:cNvCxnSpPr/>
          <p:nvPr/>
        </p:nvCxnSpPr>
        <p:spPr>
          <a:xfrm>
            <a:off x="5762100" y="54376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BBCB94-CCA3-1B4F-A909-EDE920FB3263}"/>
              </a:ext>
            </a:extLst>
          </p:cNvPr>
          <p:cNvCxnSpPr/>
          <p:nvPr/>
        </p:nvCxnSpPr>
        <p:spPr>
          <a:xfrm>
            <a:off x="5762100" y="482942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617D73-E6F9-6F48-998F-C96FC5D495A7}"/>
              </a:ext>
            </a:extLst>
          </p:cNvPr>
          <p:cNvCxnSpPr/>
          <p:nvPr/>
        </p:nvCxnSpPr>
        <p:spPr>
          <a:xfrm>
            <a:off x="5762100" y="491255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B3AF74E-4060-2C41-866D-C6CB777976C1}"/>
              </a:ext>
            </a:extLst>
          </p:cNvPr>
          <p:cNvCxnSpPr/>
          <p:nvPr/>
        </p:nvCxnSpPr>
        <p:spPr>
          <a:xfrm>
            <a:off x="5762100" y="500491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E692235-E2DA-7C4A-825B-464ECE285B1A}"/>
              </a:ext>
            </a:extLst>
          </p:cNvPr>
          <p:cNvCxnSpPr/>
          <p:nvPr/>
        </p:nvCxnSpPr>
        <p:spPr>
          <a:xfrm>
            <a:off x="5762100" y="5088040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5D5D393-B340-E848-AC1A-E03610602DB8}"/>
              </a:ext>
            </a:extLst>
          </p:cNvPr>
          <p:cNvCxnSpPr/>
          <p:nvPr/>
        </p:nvCxnSpPr>
        <p:spPr>
          <a:xfrm>
            <a:off x="5762100" y="448876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D90E0AB-7F92-DC41-888F-8D4D880FA9C9}"/>
              </a:ext>
            </a:extLst>
          </p:cNvPr>
          <p:cNvCxnSpPr/>
          <p:nvPr/>
        </p:nvCxnSpPr>
        <p:spPr>
          <a:xfrm>
            <a:off x="5762100" y="457189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28DB9AF-3E87-E84E-8FB6-40854696047A}"/>
              </a:ext>
            </a:extLst>
          </p:cNvPr>
          <p:cNvCxnSpPr/>
          <p:nvPr/>
        </p:nvCxnSpPr>
        <p:spPr>
          <a:xfrm>
            <a:off x="5762100" y="466425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ACBBD54-F2D1-B345-9051-7790D8E418E8}"/>
              </a:ext>
            </a:extLst>
          </p:cNvPr>
          <p:cNvCxnSpPr/>
          <p:nvPr/>
        </p:nvCxnSpPr>
        <p:spPr>
          <a:xfrm>
            <a:off x="5762100" y="4747381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2D5991F-346E-EB43-AB6F-C19E171CF50E}"/>
              </a:ext>
            </a:extLst>
          </p:cNvPr>
          <p:cNvCxnSpPr/>
          <p:nvPr/>
        </p:nvCxnSpPr>
        <p:spPr>
          <a:xfrm>
            <a:off x="5762100" y="413792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74E61DD-DFB2-C042-AE13-0D8F97A01822}"/>
              </a:ext>
            </a:extLst>
          </p:cNvPr>
          <p:cNvCxnSpPr/>
          <p:nvPr/>
        </p:nvCxnSpPr>
        <p:spPr>
          <a:xfrm>
            <a:off x="5762100" y="422105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E313CDF-D210-F747-A43A-17C841DB6C33}"/>
              </a:ext>
            </a:extLst>
          </p:cNvPr>
          <p:cNvCxnSpPr/>
          <p:nvPr/>
        </p:nvCxnSpPr>
        <p:spPr>
          <a:xfrm>
            <a:off x="5762100" y="431341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BDA8D1E-DBD0-1642-8446-2DAD758B3B8C}"/>
              </a:ext>
            </a:extLst>
          </p:cNvPr>
          <p:cNvCxnSpPr/>
          <p:nvPr/>
        </p:nvCxnSpPr>
        <p:spPr>
          <a:xfrm>
            <a:off x="5762100" y="4396543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4644F8F-9B82-B74E-A09B-427A03E4FF9C}"/>
              </a:ext>
            </a:extLst>
          </p:cNvPr>
          <p:cNvCxnSpPr/>
          <p:nvPr/>
        </p:nvCxnSpPr>
        <p:spPr>
          <a:xfrm>
            <a:off x="5762100" y="37972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EDCC2DC-2BD2-3348-B66F-DCA167763616}"/>
              </a:ext>
            </a:extLst>
          </p:cNvPr>
          <p:cNvCxnSpPr/>
          <p:nvPr/>
        </p:nvCxnSpPr>
        <p:spPr>
          <a:xfrm>
            <a:off x="5762100" y="388039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B978056-2902-F14E-96B3-F26AB7A04F2D}"/>
              </a:ext>
            </a:extLst>
          </p:cNvPr>
          <p:cNvCxnSpPr/>
          <p:nvPr/>
        </p:nvCxnSpPr>
        <p:spPr>
          <a:xfrm>
            <a:off x="5762100" y="397275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1C5AEE-4851-2440-93A8-9DE239615254}"/>
              </a:ext>
            </a:extLst>
          </p:cNvPr>
          <p:cNvCxnSpPr/>
          <p:nvPr/>
        </p:nvCxnSpPr>
        <p:spPr>
          <a:xfrm>
            <a:off x="5762100" y="405588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Brace 2">
            <a:extLst>
              <a:ext uri="{FF2B5EF4-FFF2-40B4-BE49-F238E27FC236}">
                <a16:creationId xmlns:a16="http://schemas.microsoft.com/office/drawing/2014/main" id="{AEA00221-7C3C-174B-AFD7-AA029D2A9B97}"/>
              </a:ext>
            </a:extLst>
          </p:cNvPr>
          <p:cNvSpPr/>
          <p:nvPr/>
        </p:nvSpPr>
        <p:spPr>
          <a:xfrm>
            <a:off x="5602941" y="1269217"/>
            <a:ext cx="694868" cy="198105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92077-7381-6346-925F-420829C7BF2D}"/>
              </a:ext>
            </a:extLst>
          </p:cNvPr>
          <p:cNvSpPr txBox="1"/>
          <p:nvPr/>
        </p:nvSpPr>
        <p:spPr>
          <a:xfrm>
            <a:off x="6375290" y="2061688"/>
            <a:ext cx="330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What if these are all from PCR?</a:t>
            </a:r>
          </a:p>
        </p:txBody>
      </p:sp>
    </p:spTree>
    <p:extLst>
      <p:ext uri="{BB962C8B-B14F-4D97-AF65-F5344CB8AC3E}">
        <p14:creationId xmlns:p14="http://schemas.microsoft.com/office/powerpoint/2010/main" val="20825166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4644F8F-9B82-B74E-A09B-427A03E4FF9C}"/>
              </a:ext>
            </a:extLst>
          </p:cNvPr>
          <p:cNvCxnSpPr/>
          <p:nvPr/>
        </p:nvCxnSpPr>
        <p:spPr>
          <a:xfrm>
            <a:off x="5762100" y="379726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Brace 2">
            <a:extLst>
              <a:ext uri="{FF2B5EF4-FFF2-40B4-BE49-F238E27FC236}">
                <a16:creationId xmlns:a16="http://schemas.microsoft.com/office/drawing/2014/main" id="{AEA00221-7C3C-174B-AFD7-AA029D2A9B97}"/>
              </a:ext>
            </a:extLst>
          </p:cNvPr>
          <p:cNvSpPr/>
          <p:nvPr/>
        </p:nvSpPr>
        <p:spPr>
          <a:xfrm>
            <a:off x="5602941" y="1269217"/>
            <a:ext cx="694868" cy="1981059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92077-7381-6346-925F-420829C7BF2D}"/>
              </a:ext>
            </a:extLst>
          </p:cNvPr>
          <p:cNvSpPr txBox="1"/>
          <p:nvPr/>
        </p:nvSpPr>
        <p:spPr>
          <a:xfrm>
            <a:off x="6375290" y="2061688"/>
            <a:ext cx="3305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What if these are all from PCR?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Effective coverage is 1!</a:t>
            </a:r>
          </a:p>
        </p:txBody>
      </p:sp>
    </p:spTree>
    <p:extLst>
      <p:ext uri="{BB962C8B-B14F-4D97-AF65-F5344CB8AC3E}">
        <p14:creationId xmlns:p14="http://schemas.microsoft.com/office/powerpoint/2010/main" val="2245493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B3A6F-1070-A042-A3A5-C1AC1473978F}"/>
              </a:ext>
            </a:extLst>
          </p:cNvPr>
          <p:cNvCxnSpPr/>
          <p:nvPr/>
        </p:nvCxnSpPr>
        <p:spPr>
          <a:xfrm>
            <a:off x="4599473" y="31671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09434F7-8057-C34D-A31C-16F79610806F}"/>
              </a:ext>
            </a:extLst>
          </p:cNvPr>
          <p:cNvCxnSpPr/>
          <p:nvPr/>
        </p:nvCxnSpPr>
        <p:spPr>
          <a:xfrm>
            <a:off x="4463814" y="3167146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7F00965-C0E0-4349-A41F-382B0576F19B}"/>
              </a:ext>
            </a:extLst>
          </p:cNvPr>
          <p:cNvCxnSpPr/>
          <p:nvPr/>
        </p:nvCxnSpPr>
        <p:spPr>
          <a:xfrm>
            <a:off x="4462313" y="3250276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AAECEF0-74D4-5448-9657-8E52FA29ECE3}"/>
              </a:ext>
            </a:extLst>
          </p:cNvPr>
          <p:cNvCxnSpPr/>
          <p:nvPr/>
        </p:nvCxnSpPr>
        <p:spPr>
          <a:xfrm>
            <a:off x="4599473" y="30083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36AE29D-C645-CA4D-A665-3D780CABEFC0}"/>
              </a:ext>
            </a:extLst>
          </p:cNvPr>
          <p:cNvCxnSpPr/>
          <p:nvPr/>
        </p:nvCxnSpPr>
        <p:spPr>
          <a:xfrm>
            <a:off x="4599473" y="309152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CD0D0F4-A7D7-8544-BB9E-81644DE8093C}"/>
              </a:ext>
            </a:extLst>
          </p:cNvPr>
          <p:cNvCxnSpPr/>
          <p:nvPr/>
        </p:nvCxnSpPr>
        <p:spPr>
          <a:xfrm>
            <a:off x="4463814" y="3008396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A893469-49B5-E846-864D-A7C7C91A9BD5}"/>
              </a:ext>
            </a:extLst>
          </p:cNvPr>
          <p:cNvCxnSpPr/>
          <p:nvPr/>
        </p:nvCxnSpPr>
        <p:spPr>
          <a:xfrm>
            <a:off x="4462313" y="3091526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72A1B4C-86DD-144D-97D4-87BDBCFBB9D1}"/>
              </a:ext>
            </a:extLst>
          </p:cNvPr>
          <p:cNvCxnSpPr/>
          <p:nvPr/>
        </p:nvCxnSpPr>
        <p:spPr>
          <a:xfrm>
            <a:off x="4599473" y="28496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EDB1E68-358D-F941-809B-2F7495AC83A3}"/>
              </a:ext>
            </a:extLst>
          </p:cNvPr>
          <p:cNvCxnSpPr/>
          <p:nvPr/>
        </p:nvCxnSpPr>
        <p:spPr>
          <a:xfrm>
            <a:off x="4599473" y="29327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14C38C9-84D0-3643-801F-CB1D811BFF3F}"/>
              </a:ext>
            </a:extLst>
          </p:cNvPr>
          <p:cNvCxnSpPr/>
          <p:nvPr/>
        </p:nvCxnSpPr>
        <p:spPr>
          <a:xfrm>
            <a:off x="4463814" y="2849646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78FFFCD-6A49-AB40-B08B-46E03B4DA955}"/>
              </a:ext>
            </a:extLst>
          </p:cNvPr>
          <p:cNvCxnSpPr/>
          <p:nvPr/>
        </p:nvCxnSpPr>
        <p:spPr>
          <a:xfrm>
            <a:off x="4462313" y="2932776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2DB54E4-76D5-D144-A980-B67AA9F3B3CC}"/>
              </a:ext>
            </a:extLst>
          </p:cNvPr>
          <p:cNvCxnSpPr/>
          <p:nvPr/>
        </p:nvCxnSpPr>
        <p:spPr>
          <a:xfrm>
            <a:off x="4599473" y="26908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0EA8C4D-1C7B-8C43-884A-1274410E4F9B}"/>
              </a:ext>
            </a:extLst>
          </p:cNvPr>
          <p:cNvCxnSpPr/>
          <p:nvPr/>
        </p:nvCxnSpPr>
        <p:spPr>
          <a:xfrm>
            <a:off x="4599473" y="277402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A428BAA-B68D-A449-9691-8EEAEDB92E6F}"/>
              </a:ext>
            </a:extLst>
          </p:cNvPr>
          <p:cNvCxnSpPr/>
          <p:nvPr/>
        </p:nvCxnSpPr>
        <p:spPr>
          <a:xfrm>
            <a:off x="4463814" y="2690896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590E4BE-327E-3B40-9379-8C851C51F8EA}"/>
              </a:ext>
            </a:extLst>
          </p:cNvPr>
          <p:cNvCxnSpPr/>
          <p:nvPr/>
        </p:nvCxnSpPr>
        <p:spPr>
          <a:xfrm>
            <a:off x="4462313" y="2774026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686E8A3-F4F3-0A40-9F85-897DBCA956AD}"/>
              </a:ext>
            </a:extLst>
          </p:cNvPr>
          <p:cNvCxnSpPr/>
          <p:nvPr/>
        </p:nvCxnSpPr>
        <p:spPr>
          <a:xfrm>
            <a:off x="4599473" y="252897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14173B0-62CE-754B-9D2E-219F0DD2A0B3}"/>
              </a:ext>
            </a:extLst>
          </p:cNvPr>
          <p:cNvCxnSpPr/>
          <p:nvPr/>
        </p:nvCxnSpPr>
        <p:spPr>
          <a:xfrm>
            <a:off x="4599473" y="261210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A55CFAD-B76B-6340-A15B-E58EA674A535}"/>
              </a:ext>
            </a:extLst>
          </p:cNvPr>
          <p:cNvCxnSpPr/>
          <p:nvPr/>
        </p:nvCxnSpPr>
        <p:spPr>
          <a:xfrm>
            <a:off x="4463814" y="2528971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94F0285-6C6A-6F4A-A6E8-9055FCA33BC5}"/>
              </a:ext>
            </a:extLst>
          </p:cNvPr>
          <p:cNvCxnSpPr/>
          <p:nvPr/>
        </p:nvCxnSpPr>
        <p:spPr>
          <a:xfrm>
            <a:off x="4462313" y="2612101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327B1B4-CA59-3642-9AF7-D59D73B88291}"/>
              </a:ext>
            </a:extLst>
          </p:cNvPr>
          <p:cNvCxnSpPr/>
          <p:nvPr/>
        </p:nvCxnSpPr>
        <p:spPr>
          <a:xfrm>
            <a:off x="4599473" y="23702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2DBAAC-BAF4-524F-9BEA-7BC8A948B250}"/>
              </a:ext>
            </a:extLst>
          </p:cNvPr>
          <p:cNvCxnSpPr/>
          <p:nvPr/>
        </p:nvCxnSpPr>
        <p:spPr>
          <a:xfrm>
            <a:off x="4599473" y="245335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BD3EF03-E5E4-2B4B-9DDD-29F0C2688FC7}"/>
              </a:ext>
            </a:extLst>
          </p:cNvPr>
          <p:cNvCxnSpPr/>
          <p:nvPr/>
        </p:nvCxnSpPr>
        <p:spPr>
          <a:xfrm>
            <a:off x="4463814" y="2370221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A5BE2BD-EDC6-1D49-9426-A72A595C6657}"/>
              </a:ext>
            </a:extLst>
          </p:cNvPr>
          <p:cNvCxnSpPr/>
          <p:nvPr/>
        </p:nvCxnSpPr>
        <p:spPr>
          <a:xfrm>
            <a:off x="4462313" y="2453351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A0ADFA8-1010-3C41-A163-1B662162CA82}"/>
              </a:ext>
            </a:extLst>
          </p:cNvPr>
          <p:cNvCxnSpPr/>
          <p:nvPr/>
        </p:nvCxnSpPr>
        <p:spPr>
          <a:xfrm>
            <a:off x="4599473" y="221147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BACD305-F3B9-F94A-A226-F748BDD2BF97}"/>
              </a:ext>
            </a:extLst>
          </p:cNvPr>
          <p:cNvCxnSpPr/>
          <p:nvPr/>
        </p:nvCxnSpPr>
        <p:spPr>
          <a:xfrm>
            <a:off x="4599473" y="229460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7593370-4E3D-264B-85C3-47CD4CBAF541}"/>
              </a:ext>
            </a:extLst>
          </p:cNvPr>
          <p:cNvCxnSpPr/>
          <p:nvPr/>
        </p:nvCxnSpPr>
        <p:spPr>
          <a:xfrm>
            <a:off x="4463814" y="2211471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4981F36-C4AD-1D4E-9E46-305CAD0D05C7}"/>
              </a:ext>
            </a:extLst>
          </p:cNvPr>
          <p:cNvCxnSpPr/>
          <p:nvPr/>
        </p:nvCxnSpPr>
        <p:spPr>
          <a:xfrm>
            <a:off x="4462313" y="2294601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F70FEC9-0705-0645-8E10-59DD08A4EA4D}"/>
              </a:ext>
            </a:extLst>
          </p:cNvPr>
          <p:cNvCxnSpPr/>
          <p:nvPr/>
        </p:nvCxnSpPr>
        <p:spPr>
          <a:xfrm>
            <a:off x="4599473" y="205272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1A050C9-5BA2-8947-9591-F3C9AF10EFBE}"/>
              </a:ext>
            </a:extLst>
          </p:cNvPr>
          <p:cNvCxnSpPr/>
          <p:nvPr/>
        </p:nvCxnSpPr>
        <p:spPr>
          <a:xfrm>
            <a:off x="4599473" y="2135851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E2D8211-55A0-2E45-8E5C-847B63F4CD61}"/>
              </a:ext>
            </a:extLst>
          </p:cNvPr>
          <p:cNvCxnSpPr/>
          <p:nvPr/>
        </p:nvCxnSpPr>
        <p:spPr>
          <a:xfrm>
            <a:off x="4463814" y="2052721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EC74B9A-5C75-5D4A-9295-7342F2DEA3F4}"/>
              </a:ext>
            </a:extLst>
          </p:cNvPr>
          <p:cNvCxnSpPr/>
          <p:nvPr/>
        </p:nvCxnSpPr>
        <p:spPr>
          <a:xfrm>
            <a:off x="4462313" y="2135851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7775E27-B098-6041-B677-26D076AC59F7}"/>
              </a:ext>
            </a:extLst>
          </p:cNvPr>
          <p:cNvCxnSpPr/>
          <p:nvPr/>
        </p:nvCxnSpPr>
        <p:spPr>
          <a:xfrm>
            <a:off x="4599473" y="18907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CA1A263-B3B6-6746-81F6-F4DC0DCFD6DC}"/>
              </a:ext>
            </a:extLst>
          </p:cNvPr>
          <p:cNvCxnSpPr/>
          <p:nvPr/>
        </p:nvCxnSpPr>
        <p:spPr>
          <a:xfrm>
            <a:off x="4599473" y="197392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0E66EB2-9273-9441-B649-5102574F6BB5}"/>
              </a:ext>
            </a:extLst>
          </p:cNvPr>
          <p:cNvCxnSpPr/>
          <p:nvPr/>
        </p:nvCxnSpPr>
        <p:spPr>
          <a:xfrm>
            <a:off x="4463814" y="1890796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84B761A-FFF5-4C4C-863A-BC2EFAC60BA6}"/>
              </a:ext>
            </a:extLst>
          </p:cNvPr>
          <p:cNvCxnSpPr/>
          <p:nvPr/>
        </p:nvCxnSpPr>
        <p:spPr>
          <a:xfrm>
            <a:off x="4462313" y="1973926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EA374BD-87E3-F74C-964B-45C9083DEB73}"/>
              </a:ext>
            </a:extLst>
          </p:cNvPr>
          <p:cNvCxnSpPr/>
          <p:nvPr/>
        </p:nvCxnSpPr>
        <p:spPr>
          <a:xfrm>
            <a:off x="4599473" y="17320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68772AF-51CC-9A43-8FD0-70536F2B27E4}"/>
              </a:ext>
            </a:extLst>
          </p:cNvPr>
          <p:cNvCxnSpPr/>
          <p:nvPr/>
        </p:nvCxnSpPr>
        <p:spPr>
          <a:xfrm>
            <a:off x="4599473" y="18151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4D93D14-135C-A842-839F-4373BD46DF35}"/>
              </a:ext>
            </a:extLst>
          </p:cNvPr>
          <p:cNvCxnSpPr/>
          <p:nvPr/>
        </p:nvCxnSpPr>
        <p:spPr>
          <a:xfrm>
            <a:off x="4463814" y="1732046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5DEAF40-8C39-6845-A488-1CDFCDC845E9}"/>
              </a:ext>
            </a:extLst>
          </p:cNvPr>
          <p:cNvCxnSpPr/>
          <p:nvPr/>
        </p:nvCxnSpPr>
        <p:spPr>
          <a:xfrm>
            <a:off x="4462313" y="1815176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E5CCC5A-A7A8-6347-9111-B63367888360}"/>
              </a:ext>
            </a:extLst>
          </p:cNvPr>
          <p:cNvCxnSpPr/>
          <p:nvPr/>
        </p:nvCxnSpPr>
        <p:spPr>
          <a:xfrm>
            <a:off x="4599473" y="15732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F0EB73A-A0D7-A940-9CB3-72A4AD87058F}"/>
              </a:ext>
            </a:extLst>
          </p:cNvPr>
          <p:cNvCxnSpPr/>
          <p:nvPr/>
        </p:nvCxnSpPr>
        <p:spPr>
          <a:xfrm>
            <a:off x="4599473" y="165642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D952938-4493-3449-AFFD-D7855743ABF7}"/>
              </a:ext>
            </a:extLst>
          </p:cNvPr>
          <p:cNvCxnSpPr/>
          <p:nvPr/>
        </p:nvCxnSpPr>
        <p:spPr>
          <a:xfrm>
            <a:off x="4463814" y="1573296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1338474-0CD2-F840-8BC8-0C6E91527D33}"/>
              </a:ext>
            </a:extLst>
          </p:cNvPr>
          <p:cNvCxnSpPr/>
          <p:nvPr/>
        </p:nvCxnSpPr>
        <p:spPr>
          <a:xfrm>
            <a:off x="4462313" y="1656426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ADF9CB5-6F0A-754D-85F0-DACAFD97CEEE}"/>
              </a:ext>
            </a:extLst>
          </p:cNvPr>
          <p:cNvCxnSpPr/>
          <p:nvPr/>
        </p:nvCxnSpPr>
        <p:spPr>
          <a:xfrm>
            <a:off x="4599473" y="14145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49AA5A7-610F-2140-ACFF-FD54E5F3A698}"/>
              </a:ext>
            </a:extLst>
          </p:cNvPr>
          <p:cNvCxnSpPr/>
          <p:nvPr/>
        </p:nvCxnSpPr>
        <p:spPr>
          <a:xfrm>
            <a:off x="4599473" y="14976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2B6C13C-2F93-624E-A368-6B9912F2C13A}"/>
              </a:ext>
            </a:extLst>
          </p:cNvPr>
          <p:cNvCxnSpPr/>
          <p:nvPr/>
        </p:nvCxnSpPr>
        <p:spPr>
          <a:xfrm>
            <a:off x="4463814" y="1414546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92F9A40-50F6-B349-BB75-A442B32F3ADD}"/>
              </a:ext>
            </a:extLst>
          </p:cNvPr>
          <p:cNvCxnSpPr/>
          <p:nvPr/>
        </p:nvCxnSpPr>
        <p:spPr>
          <a:xfrm>
            <a:off x="4462313" y="1497676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1CD6FD4-3564-274A-A845-BDA4152954A0}"/>
              </a:ext>
            </a:extLst>
          </p:cNvPr>
          <p:cNvCxnSpPr/>
          <p:nvPr/>
        </p:nvCxnSpPr>
        <p:spPr>
          <a:xfrm rot="10800000">
            <a:off x="5465382" y="39166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6FA9C05-D805-CA4A-A5BF-56ABDAA23124}"/>
              </a:ext>
            </a:extLst>
          </p:cNvPr>
          <p:cNvCxnSpPr/>
          <p:nvPr/>
        </p:nvCxnSpPr>
        <p:spPr>
          <a:xfrm rot="10800000">
            <a:off x="5465382" y="38335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0B2BCB5-BFD2-A940-A4D9-8A6E613050AC}"/>
              </a:ext>
            </a:extLst>
          </p:cNvPr>
          <p:cNvCxnSpPr/>
          <p:nvPr/>
        </p:nvCxnSpPr>
        <p:spPr>
          <a:xfrm rot="10800000">
            <a:off x="6329790" y="3916679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C38B000-CC4A-F341-AB5F-5A5DD80818E4}"/>
              </a:ext>
            </a:extLst>
          </p:cNvPr>
          <p:cNvCxnSpPr/>
          <p:nvPr/>
        </p:nvCxnSpPr>
        <p:spPr>
          <a:xfrm rot="10800000">
            <a:off x="6331291" y="3833549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A28CC3E-38B2-3F41-AA3C-0E7DDCC23110}"/>
              </a:ext>
            </a:extLst>
          </p:cNvPr>
          <p:cNvCxnSpPr/>
          <p:nvPr/>
        </p:nvCxnSpPr>
        <p:spPr>
          <a:xfrm rot="10800000">
            <a:off x="5465382" y="407542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E7F09A1-EA5E-FC4A-8CC6-25D841683D48}"/>
              </a:ext>
            </a:extLst>
          </p:cNvPr>
          <p:cNvCxnSpPr/>
          <p:nvPr/>
        </p:nvCxnSpPr>
        <p:spPr>
          <a:xfrm rot="10800000">
            <a:off x="5465382" y="399229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1F82ED5F-A749-D34F-803A-309C973C79A9}"/>
              </a:ext>
            </a:extLst>
          </p:cNvPr>
          <p:cNvCxnSpPr/>
          <p:nvPr/>
        </p:nvCxnSpPr>
        <p:spPr>
          <a:xfrm rot="10800000">
            <a:off x="6329790" y="4075429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C399B97-DD57-B44A-B94E-891C37EFE988}"/>
              </a:ext>
            </a:extLst>
          </p:cNvPr>
          <p:cNvCxnSpPr/>
          <p:nvPr/>
        </p:nvCxnSpPr>
        <p:spPr>
          <a:xfrm rot="10800000">
            <a:off x="6331291" y="3992299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3967053-063A-5649-8DA4-FDE188F7D744}"/>
              </a:ext>
            </a:extLst>
          </p:cNvPr>
          <p:cNvCxnSpPr/>
          <p:nvPr/>
        </p:nvCxnSpPr>
        <p:spPr>
          <a:xfrm rot="10800000">
            <a:off x="5465382" y="42341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DE58675-906F-494D-97FC-488B50A06778}"/>
              </a:ext>
            </a:extLst>
          </p:cNvPr>
          <p:cNvCxnSpPr/>
          <p:nvPr/>
        </p:nvCxnSpPr>
        <p:spPr>
          <a:xfrm rot="10800000">
            <a:off x="5465382" y="41510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0F13750-09FF-6B4A-9283-6D76A0B69E6E}"/>
              </a:ext>
            </a:extLst>
          </p:cNvPr>
          <p:cNvCxnSpPr/>
          <p:nvPr/>
        </p:nvCxnSpPr>
        <p:spPr>
          <a:xfrm rot="10800000">
            <a:off x="6329790" y="4234179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855D7AC-3632-5E4A-AAF6-9FB47DE80D02}"/>
              </a:ext>
            </a:extLst>
          </p:cNvPr>
          <p:cNvCxnSpPr/>
          <p:nvPr/>
        </p:nvCxnSpPr>
        <p:spPr>
          <a:xfrm rot="10800000">
            <a:off x="6331291" y="4151049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AE401C-92B0-4C42-9088-90FDF1B73FC7}"/>
              </a:ext>
            </a:extLst>
          </p:cNvPr>
          <p:cNvCxnSpPr/>
          <p:nvPr/>
        </p:nvCxnSpPr>
        <p:spPr>
          <a:xfrm rot="10800000">
            <a:off x="5465382" y="439292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78EC6AE-0D9F-D740-9EB4-32BD7253937D}"/>
              </a:ext>
            </a:extLst>
          </p:cNvPr>
          <p:cNvCxnSpPr/>
          <p:nvPr/>
        </p:nvCxnSpPr>
        <p:spPr>
          <a:xfrm rot="10800000">
            <a:off x="5465382" y="430979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F7A10E7-471E-B44A-A630-BD82B0455C10}"/>
              </a:ext>
            </a:extLst>
          </p:cNvPr>
          <p:cNvCxnSpPr/>
          <p:nvPr/>
        </p:nvCxnSpPr>
        <p:spPr>
          <a:xfrm rot="10800000">
            <a:off x="6329790" y="4392929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4614B3E-6F08-CA4D-ADE2-20BDFB9DFA59}"/>
              </a:ext>
            </a:extLst>
          </p:cNvPr>
          <p:cNvCxnSpPr/>
          <p:nvPr/>
        </p:nvCxnSpPr>
        <p:spPr>
          <a:xfrm rot="10800000">
            <a:off x="6331291" y="4309799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F30DD4B-0903-6E4C-B196-C45BC9265A3C}"/>
              </a:ext>
            </a:extLst>
          </p:cNvPr>
          <p:cNvCxnSpPr/>
          <p:nvPr/>
        </p:nvCxnSpPr>
        <p:spPr>
          <a:xfrm rot="10800000">
            <a:off x="5465382" y="455485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1073D82-6DD6-5C45-9FCE-484B291E59CE}"/>
              </a:ext>
            </a:extLst>
          </p:cNvPr>
          <p:cNvCxnSpPr/>
          <p:nvPr/>
        </p:nvCxnSpPr>
        <p:spPr>
          <a:xfrm rot="10800000">
            <a:off x="5465382" y="447172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6E93B9A9-65C6-B24B-935F-556028DF1E47}"/>
              </a:ext>
            </a:extLst>
          </p:cNvPr>
          <p:cNvCxnSpPr/>
          <p:nvPr/>
        </p:nvCxnSpPr>
        <p:spPr>
          <a:xfrm rot="10800000">
            <a:off x="6329790" y="4554854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C88CEC7A-649A-D24B-87E9-37BDCBE9220E}"/>
              </a:ext>
            </a:extLst>
          </p:cNvPr>
          <p:cNvCxnSpPr/>
          <p:nvPr/>
        </p:nvCxnSpPr>
        <p:spPr>
          <a:xfrm rot="10800000">
            <a:off x="6331291" y="4471724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E93BCC0-8B8E-9246-AB9B-1932C3E49132}"/>
              </a:ext>
            </a:extLst>
          </p:cNvPr>
          <p:cNvCxnSpPr/>
          <p:nvPr/>
        </p:nvCxnSpPr>
        <p:spPr>
          <a:xfrm rot="10800000">
            <a:off x="5465382" y="471360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C0D302D4-5700-5D40-BB8F-D7958E6DD83D}"/>
              </a:ext>
            </a:extLst>
          </p:cNvPr>
          <p:cNvCxnSpPr/>
          <p:nvPr/>
        </p:nvCxnSpPr>
        <p:spPr>
          <a:xfrm rot="10800000">
            <a:off x="5465382" y="463047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B6A461E-8C27-A540-89AE-1EC24328845D}"/>
              </a:ext>
            </a:extLst>
          </p:cNvPr>
          <p:cNvCxnSpPr/>
          <p:nvPr/>
        </p:nvCxnSpPr>
        <p:spPr>
          <a:xfrm rot="10800000">
            <a:off x="6329790" y="4713604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5FE73EBA-19C5-A444-9AEF-23EB890CFBB3}"/>
              </a:ext>
            </a:extLst>
          </p:cNvPr>
          <p:cNvCxnSpPr/>
          <p:nvPr/>
        </p:nvCxnSpPr>
        <p:spPr>
          <a:xfrm rot="10800000">
            <a:off x="6331291" y="4630474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F20BD4E-077E-A841-9A43-8E75E865B611}"/>
              </a:ext>
            </a:extLst>
          </p:cNvPr>
          <p:cNvCxnSpPr/>
          <p:nvPr/>
        </p:nvCxnSpPr>
        <p:spPr>
          <a:xfrm rot="10800000">
            <a:off x="5465382" y="487235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C2F45DB-1E11-394F-934E-BFA8E9736D56}"/>
              </a:ext>
            </a:extLst>
          </p:cNvPr>
          <p:cNvCxnSpPr/>
          <p:nvPr/>
        </p:nvCxnSpPr>
        <p:spPr>
          <a:xfrm rot="10800000">
            <a:off x="5465382" y="478922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957DD49-3788-D843-B887-EC1B1F49D442}"/>
              </a:ext>
            </a:extLst>
          </p:cNvPr>
          <p:cNvCxnSpPr/>
          <p:nvPr/>
        </p:nvCxnSpPr>
        <p:spPr>
          <a:xfrm rot="10800000">
            <a:off x="6329790" y="4872354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572FFD7-74C1-D04B-850C-1CC68FCF647E}"/>
              </a:ext>
            </a:extLst>
          </p:cNvPr>
          <p:cNvCxnSpPr/>
          <p:nvPr/>
        </p:nvCxnSpPr>
        <p:spPr>
          <a:xfrm rot="10800000">
            <a:off x="6331291" y="4789224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1AB4CD3B-B643-814F-BD9C-C9DFFDEA4F0F}"/>
              </a:ext>
            </a:extLst>
          </p:cNvPr>
          <p:cNvCxnSpPr/>
          <p:nvPr/>
        </p:nvCxnSpPr>
        <p:spPr>
          <a:xfrm rot="10800000">
            <a:off x="5465382" y="503110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2C7982B-A4D0-494E-A97A-F29CA14856C5}"/>
              </a:ext>
            </a:extLst>
          </p:cNvPr>
          <p:cNvCxnSpPr/>
          <p:nvPr/>
        </p:nvCxnSpPr>
        <p:spPr>
          <a:xfrm rot="10800000">
            <a:off x="5465382" y="4947974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9DBDB53-BB13-EA49-BD34-34696FAA568A}"/>
              </a:ext>
            </a:extLst>
          </p:cNvPr>
          <p:cNvCxnSpPr/>
          <p:nvPr/>
        </p:nvCxnSpPr>
        <p:spPr>
          <a:xfrm rot="10800000">
            <a:off x="6329790" y="5031104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A767D33-C25A-1141-8A6D-39B52B01B277}"/>
              </a:ext>
            </a:extLst>
          </p:cNvPr>
          <p:cNvCxnSpPr/>
          <p:nvPr/>
        </p:nvCxnSpPr>
        <p:spPr>
          <a:xfrm rot="10800000">
            <a:off x="6331291" y="4947974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E94BD4C-E1C3-4448-878F-8D24C57A94FC}"/>
              </a:ext>
            </a:extLst>
          </p:cNvPr>
          <p:cNvCxnSpPr/>
          <p:nvPr/>
        </p:nvCxnSpPr>
        <p:spPr>
          <a:xfrm rot="10800000">
            <a:off x="5465382" y="519302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EB59CB1E-FC4F-2346-B4E2-CF9F1A7D34D2}"/>
              </a:ext>
            </a:extLst>
          </p:cNvPr>
          <p:cNvCxnSpPr/>
          <p:nvPr/>
        </p:nvCxnSpPr>
        <p:spPr>
          <a:xfrm rot="10800000">
            <a:off x="5465382" y="510989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1C76689-E944-B64B-920E-779A67AFD0FF}"/>
              </a:ext>
            </a:extLst>
          </p:cNvPr>
          <p:cNvCxnSpPr/>
          <p:nvPr/>
        </p:nvCxnSpPr>
        <p:spPr>
          <a:xfrm rot="10800000">
            <a:off x="6329790" y="5193029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9B63354-73F5-9F4E-8D48-A2AEA20D4A6B}"/>
              </a:ext>
            </a:extLst>
          </p:cNvPr>
          <p:cNvCxnSpPr/>
          <p:nvPr/>
        </p:nvCxnSpPr>
        <p:spPr>
          <a:xfrm rot="10800000">
            <a:off x="6331291" y="5109899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EC239F7-08E6-EF4C-A659-DBBD4C86CEFA}"/>
              </a:ext>
            </a:extLst>
          </p:cNvPr>
          <p:cNvCxnSpPr/>
          <p:nvPr/>
        </p:nvCxnSpPr>
        <p:spPr>
          <a:xfrm rot="10800000">
            <a:off x="5465382" y="53517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148866AF-32A8-0B4A-9053-DCB8797B74E3}"/>
              </a:ext>
            </a:extLst>
          </p:cNvPr>
          <p:cNvCxnSpPr/>
          <p:nvPr/>
        </p:nvCxnSpPr>
        <p:spPr>
          <a:xfrm rot="10800000">
            <a:off x="5465382" y="52686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CE991192-2F91-FB4F-90DB-C6E8966D4181}"/>
              </a:ext>
            </a:extLst>
          </p:cNvPr>
          <p:cNvCxnSpPr/>
          <p:nvPr/>
        </p:nvCxnSpPr>
        <p:spPr>
          <a:xfrm rot="10800000">
            <a:off x="6329790" y="5351779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8667EC3-D978-5340-AFB4-7CE4D402B0FA}"/>
              </a:ext>
            </a:extLst>
          </p:cNvPr>
          <p:cNvCxnSpPr/>
          <p:nvPr/>
        </p:nvCxnSpPr>
        <p:spPr>
          <a:xfrm rot="10800000">
            <a:off x="6331291" y="5268649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3796441-2033-8B4E-B7E3-47E5E9FC406C}"/>
              </a:ext>
            </a:extLst>
          </p:cNvPr>
          <p:cNvCxnSpPr/>
          <p:nvPr/>
        </p:nvCxnSpPr>
        <p:spPr>
          <a:xfrm rot="10800000">
            <a:off x="5465382" y="551052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2D741F54-5BAC-CE4F-BDAB-5329FC91BAF9}"/>
              </a:ext>
            </a:extLst>
          </p:cNvPr>
          <p:cNvCxnSpPr/>
          <p:nvPr/>
        </p:nvCxnSpPr>
        <p:spPr>
          <a:xfrm rot="10800000">
            <a:off x="5465382" y="542739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56F1191-6E4F-124B-A361-B14D48DA7DDC}"/>
              </a:ext>
            </a:extLst>
          </p:cNvPr>
          <p:cNvCxnSpPr/>
          <p:nvPr/>
        </p:nvCxnSpPr>
        <p:spPr>
          <a:xfrm rot="10800000">
            <a:off x="6329790" y="5510529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BE10939E-549A-434B-9795-2A01F466DB7E}"/>
              </a:ext>
            </a:extLst>
          </p:cNvPr>
          <p:cNvCxnSpPr/>
          <p:nvPr/>
        </p:nvCxnSpPr>
        <p:spPr>
          <a:xfrm rot="10800000">
            <a:off x="6331291" y="5427399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8143EBF-310F-D14F-AFBF-7B8C77E671D0}"/>
              </a:ext>
            </a:extLst>
          </p:cNvPr>
          <p:cNvCxnSpPr/>
          <p:nvPr/>
        </p:nvCxnSpPr>
        <p:spPr>
          <a:xfrm rot="10800000">
            <a:off x="5465382" y="56692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13D77F6-C14B-4442-BAEA-99FF8FC7FC10}"/>
              </a:ext>
            </a:extLst>
          </p:cNvPr>
          <p:cNvCxnSpPr/>
          <p:nvPr/>
        </p:nvCxnSpPr>
        <p:spPr>
          <a:xfrm rot="10800000">
            <a:off x="5465382" y="55861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2806723-575A-284C-8B57-7175A300149C}"/>
              </a:ext>
            </a:extLst>
          </p:cNvPr>
          <p:cNvCxnSpPr/>
          <p:nvPr/>
        </p:nvCxnSpPr>
        <p:spPr>
          <a:xfrm rot="10800000">
            <a:off x="6329790" y="5669279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2FF921F-9777-DD4D-88DD-B6F5E050F311}"/>
              </a:ext>
            </a:extLst>
          </p:cNvPr>
          <p:cNvCxnSpPr/>
          <p:nvPr/>
        </p:nvCxnSpPr>
        <p:spPr>
          <a:xfrm rot="10800000">
            <a:off x="6331291" y="5586149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6755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B3A6F-1070-A042-A3A5-C1AC1473978F}"/>
              </a:ext>
            </a:extLst>
          </p:cNvPr>
          <p:cNvCxnSpPr/>
          <p:nvPr/>
        </p:nvCxnSpPr>
        <p:spPr>
          <a:xfrm>
            <a:off x="4599473" y="31671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F2E074-645E-4C4E-A6E1-66E6F35980B5}"/>
              </a:ext>
            </a:extLst>
          </p:cNvPr>
          <p:cNvCxnSpPr/>
          <p:nvPr/>
        </p:nvCxnSpPr>
        <p:spPr>
          <a:xfrm>
            <a:off x="4599473" y="32502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405C24-A94E-3043-AF0C-E7ECD823251E}"/>
              </a:ext>
            </a:extLst>
          </p:cNvPr>
          <p:cNvSpPr/>
          <p:nvPr/>
        </p:nvSpPr>
        <p:spPr>
          <a:xfrm>
            <a:off x="1333873" y="3432919"/>
            <a:ext cx="8097895" cy="73900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2213BD-785D-194F-B975-1C4DAD57BCD1}"/>
              </a:ext>
            </a:extLst>
          </p:cNvPr>
          <p:cNvSpPr/>
          <p:nvPr/>
        </p:nvSpPr>
        <p:spPr>
          <a:xfrm>
            <a:off x="1333873" y="3631256"/>
            <a:ext cx="8097895" cy="45719"/>
          </a:xfrm>
          <a:prstGeom prst="rect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542157-82C4-4C41-9163-2CABADA20D73}"/>
              </a:ext>
            </a:extLst>
          </p:cNvPr>
          <p:cNvSpPr txBox="1"/>
          <p:nvPr/>
        </p:nvSpPr>
        <p:spPr>
          <a:xfrm>
            <a:off x="940173" y="3074853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F97A0B-AD29-8143-BC8A-26347E2364F0}"/>
              </a:ext>
            </a:extLst>
          </p:cNvPr>
          <p:cNvSpPr txBox="1"/>
          <p:nvPr/>
        </p:nvSpPr>
        <p:spPr>
          <a:xfrm>
            <a:off x="9429440" y="348341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A902E5-295A-B54A-BF5C-C5F5AEF741E4}"/>
              </a:ext>
            </a:extLst>
          </p:cNvPr>
          <p:cNvSpPr txBox="1"/>
          <p:nvPr/>
        </p:nvSpPr>
        <p:spPr>
          <a:xfrm>
            <a:off x="940173" y="3494957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23D80E-1AAE-A04E-BDFB-9DD19EAB1F56}"/>
              </a:ext>
            </a:extLst>
          </p:cNvPr>
          <p:cNvSpPr txBox="1"/>
          <p:nvPr/>
        </p:nvSpPr>
        <p:spPr>
          <a:xfrm>
            <a:off x="9431769" y="3100253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5B01F3EA-F9D0-2948-B0F0-CE5F7B6AC9F4}"/>
              </a:ext>
            </a:extLst>
          </p:cNvPr>
          <p:cNvSpPr/>
          <p:nvPr/>
        </p:nvSpPr>
        <p:spPr>
          <a:xfrm>
            <a:off x="4422790" y="3397574"/>
            <a:ext cx="330200" cy="279400"/>
          </a:xfrm>
          <a:prstGeom prst="pentagon">
            <a:avLst/>
          </a:prstGeom>
          <a:solidFill>
            <a:srgbClr val="FFFF00"/>
          </a:solidFill>
          <a:ln w="1016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gular Pentagon 60">
            <a:extLst>
              <a:ext uri="{FF2B5EF4-FFF2-40B4-BE49-F238E27FC236}">
                <a16:creationId xmlns:a16="http://schemas.microsoft.com/office/drawing/2014/main" id="{AB7DD040-33B7-2A4E-AD4A-D9CCB059ED3C}"/>
              </a:ext>
            </a:extLst>
          </p:cNvPr>
          <p:cNvSpPr/>
          <p:nvPr/>
        </p:nvSpPr>
        <p:spPr>
          <a:xfrm>
            <a:off x="6297809" y="3396817"/>
            <a:ext cx="330200" cy="279400"/>
          </a:xfrm>
          <a:prstGeom prst="pentagon">
            <a:avLst/>
          </a:prstGeom>
          <a:solidFill>
            <a:schemeClr val="accent4"/>
          </a:solidFill>
          <a:ln w="1016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09434F7-8057-C34D-A31C-16F79610806F}"/>
              </a:ext>
            </a:extLst>
          </p:cNvPr>
          <p:cNvCxnSpPr/>
          <p:nvPr/>
        </p:nvCxnSpPr>
        <p:spPr>
          <a:xfrm>
            <a:off x="4463814" y="3167146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7F00965-C0E0-4349-A41F-382B0576F19B}"/>
              </a:ext>
            </a:extLst>
          </p:cNvPr>
          <p:cNvCxnSpPr/>
          <p:nvPr/>
        </p:nvCxnSpPr>
        <p:spPr>
          <a:xfrm>
            <a:off x="4462313" y="3250276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AAECEF0-74D4-5448-9657-8E52FA29ECE3}"/>
              </a:ext>
            </a:extLst>
          </p:cNvPr>
          <p:cNvCxnSpPr/>
          <p:nvPr/>
        </p:nvCxnSpPr>
        <p:spPr>
          <a:xfrm>
            <a:off x="4599473" y="300839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36AE29D-C645-CA4D-A665-3D780CABEFC0}"/>
              </a:ext>
            </a:extLst>
          </p:cNvPr>
          <p:cNvCxnSpPr/>
          <p:nvPr/>
        </p:nvCxnSpPr>
        <p:spPr>
          <a:xfrm>
            <a:off x="4599473" y="309152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CD0D0F4-A7D7-8544-BB9E-81644DE8093C}"/>
              </a:ext>
            </a:extLst>
          </p:cNvPr>
          <p:cNvCxnSpPr/>
          <p:nvPr/>
        </p:nvCxnSpPr>
        <p:spPr>
          <a:xfrm>
            <a:off x="4463814" y="3008396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A893469-49B5-E846-864D-A7C7C91A9BD5}"/>
              </a:ext>
            </a:extLst>
          </p:cNvPr>
          <p:cNvCxnSpPr/>
          <p:nvPr/>
        </p:nvCxnSpPr>
        <p:spPr>
          <a:xfrm>
            <a:off x="4462313" y="3091526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72A1B4C-86DD-144D-97D4-87BDBCFBB9D1}"/>
              </a:ext>
            </a:extLst>
          </p:cNvPr>
          <p:cNvCxnSpPr/>
          <p:nvPr/>
        </p:nvCxnSpPr>
        <p:spPr>
          <a:xfrm>
            <a:off x="4599473" y="284964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EDB1E68-358D-F941-809B-2F7495AC83A3}"/>
              </a:ext>
            </a:extLst>
          </p:cNvPr>
          <p:cNvCxnSpPr/>
          <p:nvPr/>
        </p:nvCxnSpPr>
        <p:spPr>
          <a:xfrm>
            <a:off x="4599473" y="2932776"/>
            <a:ext cx="86590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14C38C9-84D0-3643-801F-CB1D811BFF3F}"/>
              </a:ext>
            </a:extLst>
          </p:cNvPr>
          <p:cNvCxnSpPr/>
          <p:nvPr/>
        </p:nvCxnSpPr>
        <p:spPr>
          <a:xfrm>
            <a:off x="4463814" y="2849646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78FFFCD-6A49-AB40-B08B-46E03B4DA955}"/>
              </a:ext>
            </a:extLst>
          </p:cNvPr>
          <p:cNvCxnSpPr/>
          <p:nvPr/>
        </p:nvCxnSpPr>
        <p:spPr>
          <a:xfrm>
            <a:off x="4462313" y="2932776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1CD6FD4-3564-274A-A845-BDA4152954A0}"/>
              </a:ext>
            </a:extLst>
          </p:cNvPr>
          <p:cNvCxnSpPr/>
          <p:nvPr/>
        </p:nvCxnSpPr>
        <p:spPr>
          <a:xfrm rot="10800000">
            <a:off x="5465382" y="39166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6FA9C05-D805-CA4A-A5BF-56ABDAA23124}"/>
              </a:ext>
            </a:extLst>
          </p:cNvPr>
          <p:cNvCxnSpPr/>
          <p:nvPr/>
        </p:nvCxnSpPr>
        <p:spPr>
          <a:xfrm rot="10800000">
            <a:off x="5465382" y="38335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0B2BCB5-BFD2-A940-A4D9-8A6E613050AC}"/>
              </a:ext>
            </a:extLst>
          </p:cNvPr>
          <p:cNvCxnSpPr/>
          <p:nvPr/>
        </p:nvCxnSpPr>
        <p:spPr>
          <a:xfrm rot="10800000">
            <a:off x="6329790" y="3916679"/>
            <a:ext cx="13716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C38B000-CC4A-F341-AB5F-5A5DD80818E4}"/>
              </a:ext>
            </a:extLst>
          </p:cNvPr>
          <p:cNvCxnSpPr/>
          <p:nvPr/>
        </p:nvCxnSpPr>
        <p:spPr>
          <a:xfrm rot="10800000">
            <a:off x="6331291" y="3833549"/>
            <a:ext cx="137160" cy="0"/>
          </a:xfrm>
          <a:prstGeom prst="line">
            <a:avLst/>
          </a:prstGeom>
          <a:ln w="381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A28CC3E-38B2-3F41-AA3C-0E7DDCC23110}"/>
              </a:ext>
            </a:extLst>
          </p:cNvPr>
          <p:cNvCxnSpPr/>
          <p:nvPr/>
        </p:nvCxnSpPr>
        <p:spPr>
          <a:xfrm rot="10800000">
            <a:off x="5465382" y="407542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E7F09A1-EA5E-FC4A-8CC6-25D841683D48}"/>
              </a:ext>
            </a:extLst>
          </p:cNvPr>
          <p:cNvCxnSpPr/>
          <p:nvPr/>
        </p:nvCxnSpPr>
        <p:spPr>
          <a:xfrm rot="10800000">
            <a:off x="5465382" y="399229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1F82ED5F-A749-D34F-803A-309C973C79A9}"/>
              </a:ext>
            </a:extLst>
          </p:cNvPr>
          <p:cNvCxnSpPr/>
          <p:nvPr/>
        </p:nvCxnSpPr>
        <p:spPr>
          <a:xfrm rot="10800000">
            <a:off x="6329790" y="4075429"/>
            <a:ext cx="137160" cy="0"/>
          </a:xfrm>
          <a:prstGeom prst="line">
            <a:avLst/>
          </a:prstGeom>
          <a:ln w="381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C399B97-DD57-B44A-B94E-891C37EFE988}"/>
              </a:ext>
            </a:extLst>
          </p:cNvPr>
          <p:cNvCxnSpPr/>
          <p:nvPr/>
        </p:nvCxnSpPr>
        <p:spPr>
          <a:xfrm rot="10800000">
            <a:off x="6331291" y="3992299"/>
            <a:ext cx="137160" cy="0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3967053-063A-5649-8DA4-FDE188F7D744}"/>
              </a:ext>
            </a:extLst>
          </p:cNvPr>
          <p:cNvCxnSpPr/>
          <p:nvPr/>
        </p:nvCxnSpPr>
        <p:spPr>
          <a:xfrm rot="10800000">
            <a:off x="5465382" y="423417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DE58675-906F-494D-97FC-488B50A06778}"/>
              </a:ext>
            </a:extLst>
          </p:cNvPr>
          <p:cNvCxnSpPr/>
          <p:nvPr/>
        </p:nvCxnSpPr>
        <p:spPr>
          <a:xfrm rot="10800000">
            <a:off x="5465382" y="4151049"/>
            <a:ext cx="865909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0F13750-09FF-6B4A-9283-6D76A0B69E6E}"/>
              </a:ext>
            </a:extLst>
          </p:cNvPr>
          <p:cNvCxnSpPr/>
          <p:nvPr/>
        </p:nvCxnSpPr>
        <p:spPr>
          <a:xfrm rot="10800000">
            <a:off x="6329790" y="4234179"/>
            <a:ext cx="137160" cy="0"/>
          </a:xfrm>
          <a:prstGeom prst="line">
            <a:avLst/>
          </a:prstGeom>
          <a:ln w="38100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855D7AC-3632-5E4A-AAF6-9FB47DE80D02}"/>
              </a:ext>
            </a:extLst>
          </p:cNvPr>
          <p:cNvCxnSpPr/>
          <p:nvPr/>
        </p:nvCxnSpPr>
        <p:spPr>
          <a:xfrm rot="10800000">
            <a:off x="6331291" y="4151049"/>
            <a:ext cx="137160" cy="0"/>
          </a:xfrm>
          <a:prstGeom prst="line">
            <a:avLst/>
          </a:prstGeom>
          <a:ln w="38100" cmpd="sng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228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84720"/>
            <a:ext cx="10125021" cy="5794375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PCR bias</a:t>
            </a:r>
          </a:p>
          <a:p>
            <a:pPr lvl="1"/>
            <a:r>
              <a:rPr lang="en-US" sz="2800" dirty="0"/>
              <a:t>PCR biases the relative coverage of loci and can bias the relative coverage of alleles (though this is more likely in </a:t>
            </a:r>
            <a:r>
              <a:rPr lang="en-US" sz="2800" dirty="0" err="1"/>
              <a:t>mbRAD</a:t>
            </a:r>
            <a:r>
              <a:rPr lang="en-US" sz="2800" dirty="0"/>
              <a:t> relative to others).</a:t>
            </a:r>
          </a:p>
          <a:p>
            <a:pPr lvl="1"/>
            <a:r>
              <a:rPr lang="en-US" sz="2800" dirty="0"/>
              <a:t>PCR bias can be mitigated several ways:</a:t>
            </a:r>
          </a:p>
          <a:p>
            <a:pPr lvl="2"/>
            <a:r>
              <a:rPr lang="en-US" sz="2400" dirty="0"/>
              <a:t>Experimentally</a:t>
            </a:r>
          </a:p>
          <a:p>
            <a:pPr lvl="3"/>
            <a:r>
              <a:rPr lang="en-US" sz="2000" dirty="0"/>
              <a:t>PCR enrichment can be modified to reduce bias (</a:t>
            </a:r>
            <a:r>
              <a:rPr lang="en-US" sz="2000" dirty="0" err="1"/>
              <a:t>Aird</a:t>
            </a:r>
            <a:r>
              <a:rPr lang="en-US" sz="2000" dirty="0"/>
              <a:t> et al. 2012; </a:t>
            </a:r>
            <a:r>
              <a:rPr lang="en-US" sz="2000" dirty="0" err="1"/>
              <a:t>Oyola</a:t>
            </a:r>
            <a:r>
              <a:rPr lang="en-US" sz="2000" dirty="0"/>
              <a:t> et al. 2012)</a:t>
            </a:r>
          </a:p>
          <a:p>
            <a:pPr lvl="3"/>
            <a:r>
              <a:rPr lang="en-US" sz="2000" dirty="0"/>
              <a:t>PCR can be removed from library prep in </a:t>
            </a:r>
            <a:r>
              <a:rPr lang="en-US" sz="2000" dirty="0" err="1"/>
              <a:t>ezRAD</a:t>
            </a:r>
            <a:endParaRPr lang="en-US" sz="2000" dirty="0"/>
          </a:p>
          <a:p>
            <a:pPr lvl="3"/>
            <a:r>
              <a:rPr lang="en-US" sz="2000" dirty="0"/>
              <a:t>Degenerate tags can be added to adapters to help distinguish duplicates (</a:t>
            </a:r>
            <a:r>
              <a:rPr lang="en-US" sz="2000" dirty="0" err="1"/>
              <a:t>Casbon</a:t>
            </a:r>
            <a:r>
              <a:rPr lang="en-US" sz="2000" dirty="0"/>
              <a:t> et al. 2011; </a:t>
            </a:r>
            <a:r>
              <a:rPr lang="en-US" sz="2000" dirty="0" err="1"/>
              <a:t>Schweyen</a:t>
            </a:r>
            <a:r>
              <a:rPr lang="en-US" sz="2000" dirty="0"/>
              <a:t> et. al 2014)</a:t>
            </a:r>
          </a:p>
          <a:p>
            <a:pPr lvl="3"/>
            <a:r>
              <a:rPr lang="en-US" sz="2000" dirty="0"/>
              <a:t>Replicate libraries can be used to model library prep error</a:t>
            </a:r>
          </a:p>
          <a:p>
            <a:pPr lvl="2"/>
            <a:r>
              <a:rPr lang="en-US" sz="2400" dirty="0" err="1"/>
              <a:t>Bioinformatically</a:t>
            </a:r>
            <a:endParaRPr lang="en-US" sz="2400" dirty="0"/>
          </a:p>
          <a:p>
            <a:pPr lvl="3"/>
            <a:r>
              <a:rPr lang="en-US" sz="2000" dirty="0"/>
              <a:t>The length and alignment of randomly sheared fragments can be used to identify duplicates.  Though, this is only applicable to </a:t>
            </a:r>
            <a:r>
              <a:rPr lang="en-US" sz="2000" dirty="0" err="1"/>
              <a:t>mbRAD</a:t>
            </a:r>
            <a:endParaRPr lang="en-US" sz="2000" dirty="0"/>
          </a:p>
          <a:p>
            <a:pPr lvl="3"/>
            <a:r>
              <a:rPr lang="en-US" sz="2000" dirty="0"/>
              <a:t>UMI- unique molecular identifier: a short random set of nucleotides that distinguish unique genomic reads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2"/>
          <a:stretch/>
        </p:blipFill>
        <p:spPr>
          <a:xfrm>
            <a:off x="10995202" y="717783"/>
            <a:ext cx="1084735" cy="51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1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28600" y="818460"/>
            <a:ext cx="10125021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Size selection/Library bias</a:t>
            </a:r>
          </a:p>
          <a:p>
            <a:pPr lvl="1"/>
            <a:r>
              <a:rPr lang="en-US" sz="3200" dirty="0"/>
              <a:t>This bias occurs when inconsistency in size selection leads to locus (or even worse) allele dropout</a:t>
            </a:r>
          </a:p>
          <a:p>
            <a:pPr lvl="1"/>
            <a:endParaRPr lang="en-US" sz="3200" dirty="0"/>
          </a:p>
          <a:p>
            <a:pPr lvl="1"/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153"/>
          <a:stretch/>
        </p:blipFill>
        <p:spPr>
          <a:xfrm>
            <a:off x="10995202" y="717783"/>
            <a:ext cx="1084735" cy="53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125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pc_of_all_outlier_loci (4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52846" y="14683364"/>
            <a:ext cx="2356502" cy="2461761"/>
          </a:xfrm>
          <a:prstGeom prst="rect">
            <a:avLst/>
          </a:prstGeom>
        </p:spPr>
      </p:pic>
      <p:pic>
        <p:nvPicPr>
          <p:cNvPr id="6" name="Picture 5" descr="dapc_with_biased_loci_remov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51741" y="14565782"/>
            <a:ext cx="2230078" cy="2461761"/>
          </a:xfrm>
          <a:prstGeom prst="rect">
            <a:avLst/>
          </a:prstGeom>
        </p:spPr>
      </p:pic>
      <p:pic>
        <p:nvPicPr>
          <p:cNvPr id="7" name="Picture 6" descr="percentage_of_loci_with_potential_library_bias (2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8112" y="1496753"/>
            <a:ext cx="2356502" cy="2356502"/>
          </a:xfrm>
          <a:prstGeom prst="rect">
            <a:avLst/>
          </a:prstGeom>
        </p:spPr>
      </p:pic>
      <p:pic>
        <p:nvPicPr>
          <p:cNvPr id="8" name="Picture 7" descr="with_biased_loci_removed (3)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5933" y="14799206"/>
            <a:ext cx="2230078" cy="1115039"/>
          </a:xfrm>
          <a:prstGeom prst="rect">
            <a:avLst/>
          </a:prstGeom>
        </p:spPr>
      </p:pic>
      <p:pic>
        <p:nvPicPr>
          <p:cNvPr id="9" name="Picture 8" descr="all_loci (7)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2794" y="9896857"/>
            <a:ext cx="2230078" cy="1115039"/>
          </a:xfrm>
          <a:prstGeom prst="rect">
            <a:avLst/>
          </a:prstGeom>
        </p:spPr>
      </p:pic>
      <p:pic>
        <p:nvPicPr>
          <p:cNvPr id="11" name="Picture 10" descr="PAG.Poster.PuritzMGL.pdf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834" t="23228" r="2177" b="30234"/>
          <a:stretch/>
        </p:blipFill>
        <p:spPr>
          <a:xfrm>
            <a:off x="2997535" y="94065"/>
            <a:ext cx="6196930" cy="62942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0" y="649055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http://</a:t>
            </a:r>
            <a:r>
              <a:rPr lang="en-US" dirty="0" err="1">
                <a:solidFill>
                  <a:srgbClr val="FFFFFF"/>
                </a:solidFill>
              </a:rPr>
              <a:t>figshare.com</a:t>
            </a:r>
            <a:r>
              <a:rPr lang="en-US" dirty="0">
                <a:solidFill>
                  <a:srgbClr val="FFFFFF"/>
                </a:solidFill>
              </a:rPr>
              <a:t>/articles/Puritz_PAGXIII_Poster_1025/1287474</a:t>
            </a:r>
          </a:p>
        </p:txBody>
      </p:sp>
    </p:spTree>
    <p:extLst>
      <p:ext uri="{BB962C8B-B14F-4D97-AF65-F5344CB8AC3E}">
        <p14:creationId xmlns:p14="http://schemas.microsoft.com/office/powerpoint/2010/main" val="17812107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18460"/>
            <a:ext cx="10125021" cy="4351338"/>
          </a:xfrm>
        </p:spPr>
        <p:txBody>
          <a:bodyPr>
            <a:noAutofit/>
          </a:bodyPr>
          <a:lstStyle/>
          <a:p>
            <a:r>
              <a:rPr lang="en-US" sz="3600" dirty="0"/>
              <a:t>Size selection/Library bias</a:t>
            </a:r>
          </a:p>
          <a:p>
            <a:pPr lvl="1"/>
            <a:r>
              <a:rPr lang="en-US" sz="3200" dirty="0"/>
              <a:t>This bias occurs when inconsistency in size selection leads to locus (or even worse) allele dropout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Size selection bias can be mitigated in several ways</a:t>
            </a:r>
          </a:p>
          <a:p>
            <a:pPr lvl="2"/>
            <a:r>
              <a:rPr lang="en-US" sz="2800" dirty="0"/>
              <a:t>Using an automated instrument like a Pippin prep</a:t>
            </a:r>
          </a:p>
          <a:p>
            <a:pPr lvl="2"/>
            <a:r>
              <a:rPr lang="en-US" sz="2800" dirty="0"/>
              <a:t>Spreading samples from the same locality across different libraries</a:t>
            </a:r>
          </a:p>
          <a:p>
            <a:pPr lvl="2"/>
            <a:r>
              <a:rPr lang="en-US" sz="2800" dirty="0"/>
              <a:t>Use a </a:t>
            </a:r>
            <a:r>
              <a:rPr lang="en-US" sz="2800" dirty="0" err="1"/>
              <a:t>RADseq</a:t>
            </a:r>
            <a:r>
              <a:rPr lang="en-US" sz="2800" dirty="0"/>
              <a:t> protocol like </a:t>
            </a:r>
            <a:r>
              <a:rPr lang="en-US" sz="2800" dirty="0" err="1"/>
              <a:t>mbRAD</a:t>
            </a:r>
            <a:r>
              <a:rPr lang="en-US" sz="2800" dirty="0"/>
              <a:t> or 2bRAD that does not utilize size selection</a:t>
            </a:r>
          </a:p>
          <a:p>
            <a:pPr lvl="2"/>
            <a:r>
              <a:rPr lang="en-US" sz="2800" dirty="0"/>
              <a:t>Choosing an enzyme or combination that has a less frequent cut site and then using a larger size selection window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major </a:t>
            </a:r>
            <a:r>
              <a:rPr lang="en-US" dirty="0" err="1"/>
              <a:t>RADseq</a:t>
            </a:r>
            <a:r>
              <a:rPr lang="en-US" dirty="0"/>
              <a:t>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s-I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2"/>
          <a:stretch/>
        </p:blipFill>
        <p:spPr>
          <a:xfrm>
            <a:off x="10995202" y="717783"/>
            <a:ext cx="1084735" cy="61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DNA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010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5400" dirty="0"/>
              <a:t>RADseq Pipelines: </a:t>
            </a:r>
            <a:br>
              <a:rPr lang="en-US" sz="5400" dirty="0"/>
            </a:br>
            <a:r>
              <a:rPr lang="en-US" sz="4000" dirty="0"/>
              <a:t>an overview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0891D424-45FB-DC47-9740-F969EE95DF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0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82" y="754755"/>
            <a:ext cx="10294903" cy="5865090"/>
          </a:xfrm>
        </p:spPr>
        <p:txBody>
          <a:bodyPr>
            <a:normAutofit/>
          </a:bodyPr>
          <a:lstStyle/>
          <a:p>
            <a:r>
              <a:rPr lang="en-US" sz="3200" dirty="0"/>
              <a:t>Stacks (</a:t>
            </a:r>
            <a:r>
              <a:rPr lang="en-US" sz="3200" dirty="0" err="1"/>
              <a:t>Catchen</a:t>
            </a:r>
            <a:r>
              <a:rPr lang="en-US" sz="3200" dirty="0"/>
              <a:t> et al. 2013)</a:t>
            </a:r>
          </a:p>
          <a:p>
            <a:pPr lvl="1"/>
            <a:r>
              <a:rPr lang="en-US" sz="2800" dirty="0"/>
              <a:t>The first mainstream </a:t>
            </a:r>
            <a:r>
              <a:rPr lang="en-US" sz="2800" dirty="0" err="1"/>
              <a:t>RADseq</a:t>
            </a:r>
            <a:r>
              <a:rPr lang="en-US" sz="2800" dirty="0"/>
              <a:t> software</a:t>
            </a:r>
          </a:p>
          <a:p>
            <a:pPr lvl="1"/>
            <a:r>
              <a:rPr lang="en-US" sz="2800" dirty="0"/>
              <a:t>Designed specifically for </a:t>
            </a:r>
            <a:r>
              <a:rPr lang="en-US" sz="2800" dirty="0" err="1"/>
              <a:t>mbRAd</a:t>
            </a:r>
            <a:r>
              <a:rPr lang="en-US" sz="2800" dirty="0"/>
              <a:t> but can handle </a:t>
            </a:r>
            <a:r>
              <a:rPr lang="en-US" sz="2800" dirty="0" err="1"/>
              <a:t>ddRAD</a:t>
            </a:r>
            <a:endParaRPr lang="en-US" sz="2800" dirty="0"/>
          </a:p>
          <a:p>
            <a:r>
              <a:rPr lang="en-US" sz="3200" dirty="0"/>
              <a:t>dDocent (Puritz et al. 2014)</a:t>
            </a:r>
          </a:p>
          <a:p>
            <a:pPr lvl="1"/>
            <a:r>
              <a:rPr lang="en-US" sz="2800" dirty="0"/>
              <a:t>Simple customizable backbone for bioinformatics</a:t>
            </a:r>
          </a:p>
          <a:p>
            <a:pPr lvl="1"/>
            <a:r>
              <a:rPr lang="en-US" sz="2800" dirty="0"/>
              <a:t>Designed specifically for </a:t>
            </a:r>
            <a:r>
              <a:rPr lang="en-US" sz="2800" dirty="0" err="1"/>
              <a:t>ddRAD</a:t>
            </a:r>
            <a:r>
              <a:rPr lang="en-US" sz="2800" dirty="0"/>
              <a:t> and </a:t>
            </a:r>
            <a:r>
              <a:rPr lang="en-US" sz="2800" dirty="0" err="1"/>
              <a:t>ezRAD</a:t>
            </a:r>
            <a:endParaRPr lang="en-US" sz="2800" dirty="0"/>
          </a:p>
          <a:p>
            <a:r>
              <a:rPr lang="en-US" sz="3200" dirty="0" err="1"/>
              <a:t>pyRAD</a:t>
            </a:r>
            <a:r>
              <a:rPr lang="en-US" sz="3200" dirty="0"/>
              <a:t> (Eaton 2014)</a:t>
            </a:r>
          </a:p>
          <a:p>
            <a:pPr lvl="1"/>
            <a:r>
              <a:rPr lang="en-US" sz="2800" dirty="0"/>
              <a:t>Analysis pipeline written in python</a:t>
            </a:r>
          </a:p>
          <a:p>
            <a:pPr lvl="1"/>
            <a:r>
              <a:rPr lang="en-US" sz="2800" dirty="0"/>
              <a:t>Can handle many </a:t>
            </a:r>
            <a:r>
              <a:rPr lang="en-US" sz="2800" dirty="0" err="1"/>
              <a:t>RADseq</a:t>
            </a:r>
            <a:r>
              <a:rPr lang="en-US" sz="2800" dirty="0"/>
              <a:t> types, focused on </a:t>
            </a:r>
            <a:r>
              <a:rPr lang="en-US" sz="2800" dirty="0" err="1"/>
              <a:t>phylogentics</a:t>
            </a:r>
            <a:endParaRPr lang="en-US" sz="2800" dirty="0"/>
          </a:p>
          <a:p>
            <a:r>
              <a:rPr lang="en-US" sz="3200" dirty="0" err="1"/>
              <a:t>aftrRAD</a:t>
            </a:r>
            <a:r>
              <a:rPr lang="en-US" sz="3200" dirty="0"/>
              <a:t> (</a:t>
            </a:r>
            <a:r>
              <a:rPr lang="en-US" sz="3200" dirty="0" err="1"/>
              <a:t>Sovic</a:t>
            </a:r>
            <a:r>
              <a:rPr lang="en-US" sz="3200" dirty="0"/>
              <a:t> et al. 2015)</a:t>
            </a:r>
          </a:p>
          <a:p>
            <a:pPr lvl="1"/>
            <a:r>
              <a:rPr lang="en-US" sz="2800" dirty="0"/>
              <a:t>Newest kid on the blog</a:t>
            </a:r>
          </a:p>
          <a:p>
            <a:pPr lvl="1"/>
            <a:r>
              <a:rPr lang="en-US" sz="2800" dirty="0"/>
              <a:t>Offers a blend between Stacks and </a:t>
            </a:r>
            <a:r>
              <a:rPr lang="en-US" sz="2800" dirty="0" err="1"/>
              <a:t>pyRAD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0242"/>
          <a:stretch/>
        </p:blipFill>
        <p:spPr>
          <a:xfrm>
            <a:off x="10995202" y="717784"/>
            <a:ext cx="1084735" cy="12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3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By far the most developed software option.  </a:t>
            </a:r>
          </a:p>
          <a:p>
            <a:r>
              <a:rPr lang="en-US" dirty="0"/>
              <a:t>Syncs with a MySQL database</a:t>
            </a:r>
          </a:p>
          <a:p>
            <a:r>
              <a:rPr lang="en-US" dirty="0"/>
              <a:t>Can handle reference based analysis or </a:t>
            </a:r>
            <a:r>
              <a:rPr lang="en-US" i="1" dirty="0"/>
              <a:t>de novo </a:t>
            </a:r>
            <a:r>
              <a:rPr lang="en-US" dirty="0"/>
              <a:t> assembly</a:t>
            </a:r>
          </a:p>
          <a:p>
            <a:r>
              <a:rPr lang="en-US" dirty="0"/>
              <a:t>Can output multiple formats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i="1" dirty="0"/>
              <a:t>de novo </a:t>
            </a:r>
            <a:r>
              <a:rPr lang="en-US" dirty="0"/>
              <a:t>assembly method cannot handle INDEL variation at all.  </a:t>
            </a:r>
          </a:p>
          <a:p>
            <a:pPr lvl="1"/>
            <a:r>
              <a:rPr lang="en-US" dirty="0"/>
              <a:t>Reads with INDELs will not cluster together</a:t>
            </a:r>
          </a:p>
          <a:p>
            <a:r>
              <a:rPr lang="en-US" dirty="0"/>
              <a:t>Reads must remain a fixed length, so low quality reads are removed instead of trimmed</a:t>
            </a:r>
          </a:p>
          <a:p>
            <a:r>
              <a:rPr lang="en-US" dirty="0"/>
              <a:t>Does not call SNPs in PE reads</a:t>
            </a:r>
          </a:p>
          <a:p>
            <a:r>
              <a:rPr lang="en-US" dirty="0"/>
              <a:t>Has a single sample, single base pair model for SNP calling</a:t>
            </a:r>
          </a:p>
          <a:p>
            <a:pPr lvl="1"/>
            <a:r>
              <a:rPr lang="en-US" dirty="0" err="1"/>
              <a:t>rxstacks</a:t>
            </a:r>
            <a:r>
              <a:rPr lang="en-US" dirty="0"/>
              <a:t> does improved SNP calls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19756"/>
          <a:stretch/>
        </p:blipFill>
        <p:spPr>
          <a:xfrm>
            <a:off x="10995202" y="717783"/>
            <a:ext cx="1084735" cy="49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8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dDocent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Performs read trimming and is INDEL aware for assembly and read mapping</a:t>
            </a:r>
          </a:p>
          <a:p>
            <a:r>
              <a:rPr lang="en-US" dirty="0"/>
              <a:t>Follows a stepwise, traditional NGS workflow</a:t>
            </a:r>
          </a:p>
          <a:p>
            <a:r>
              <a:rPr lang="en-US" dirty="0"/>
              <a:t>Has a novel data reduction method for </a:t>
            </a:r>
            <a:r>
              <a:rPr lang="en-US" i="1" dirty="0"/>
              <a:t>de novo </a:t>
            </a:r>
            <a:r>
              <a:rPr lang="en-US" dirty="0"/>
              <a:t>assembly</a:t>
            </a:r>
          </a:p>
          <a:p>
            <a:r>
              <a:rPr lang="en-US" dirty="0"/>
              <a:t>Open source BASH code that is easy to customize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Currently the final output is limited to VCF files.</a:t>
            </a:r>
          </a:p>
          <a:p>
            <a:endParaRPr lang="en-US" dirty="0"/>
          </a:p>
          <a:p>
            <a:r>
              <a:rPr lang="en-US" dirty="0"/>
              <a:t>Requires several different software dependencies and can be difficult to install.</a:t>
            </a:r>
          </a:p>
          <a:p>
            <a:endParaRPr lang="en-US" dirty="0"/>
          </a:p>
          <a:p>
            <a:r>
              <a:rPr lang="en-US" dirty="0"/>
              <a:t>Limited by the development of dependent packages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19756"/>
          <a:stretch/>
        </p:blipFill>
        <p:spPr>
          <a:xfrm>
            <a:off x="10995202" y="717783"/>
            <a:ext cx="1084735" cy="49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pyRAD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Flexible package designed to handle multiple different </a:t>
            </a:r>
            <a:r>
              <a:rPr lang="en-US" dirty="0" err="1"/>
              <a:t>RADseq</a:t>
            </a:r>
            <a:r>
              <a:rPr lang="en-US" dirty="0"/>
              <a:t> methods</a:t>
            </a:r>
          </a:p>
          <a:p>
            <a:r>
              <a:rPr lang="en-US" dirty="0"/>
              <a:t>Open source, easy to read python code</a:t>
            </a:r>
          </a:p>
          <a:p>
            <a:r>
              <a:rPr lang="en-US" dirty="0"/>
              <a:t>Performs clustering and alignment, so INDELS are properly handled</a:t>
            </a:r>
          </a:p>
          <a:p>
            <a:r>
              <a:rPr lang="en-US" dirty="0"/>
              <a:t>Can output several different output types directly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Cannot handle a reference genome.   Only does </a:t>
            </a:r>
            <a:r>
              <a:rPr lang="en-US" i="1" dirty="0"/>
              <a:t>de novo </a:t>
            </a:r>
            <a:r>
              <a:rPr lang="en-US" dirty="0"/>
              <a:t> assembly</a:t>
            </a:r>
          </a:p>
          <a:p>
            <a:endParaRPr lang="en-US" dirty="0"/>
          </a:p>
          <a:p>
            <a:r>
              <a:rPr lang="en-US" dirty="0"/>
              <a:t>Has a single sample, single base pair model for SNP calling</a:t>
            </a:r>
          </a:p>
          <a:p>
            <a:endParaRPr lang="en-US" dirty="0"/>
          </a:p>
          <a:p>
            <a:r>
              <a:rPr lang="en-US" dirty="0"/>
              <a:t>Is designed mostly for phylogenetics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562"/>
          <a:stretch/>
        </p:blipFill>
        <p:spPr>
          <a:xfrm>
            <a:off x="10995202" y="717782"/>
            <a:ext cx="1084735" cy="55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6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aftrRAD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Performs clustering and alignment, so INDELS are properly handled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Is tuned to be more sensitive than </a:t>
            </a:r>
            <a:r>
              <a:rPr lang="en-US" dirty="0" err="1"/>
              <a:t>pyRAD</a:t>
            </a:r>
            <a:r>
              <a:rPr lang="en-US" dirty="0"/>
              <a:t> for polymorphic loci</a:t>
            </a:r>
          </a:p>
          <a:p>
            <a:endParaRPr lang="en-US" dirty="0"/>
          </a:p>
          <a:p>
            <a:r>
              <a:rPr lang="en-US" dirty="0"/>
              <a:t>Output can be converted to a variety of formats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Cannot handle a reference genome.   Only does </a:t>
            </a:r>
            <a:r>
              <a:rPr lang="en-US" i="1" dirty="0"/>
              <a:t>de novo </a:t>
            </a:r>
            <a:r>
              <a:rPr lang="en-US" dirty="0"/>
              <a:t> assembly</a:t>
            </a:r>
          </a:p>
          <a:p>
            <a:endParaRPr lang="en-US" dirty="0"/>
          </a:p>
          <a:p>
            <a:r>
              <a:rPr lang="en-US" dirty="0"/>
              <a:t>Has a single sample, single base pair model for SNP calling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-407"/>
          <a:stretch/>
        </p:blipFill>
        <p:spPr>
          <a:xfrm>
            <a:off x="10995202" y="717784"/>
            <a:ext cx="1084735" cy="61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Enzyme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Enzymes 1 and 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52094" y="1413414"/>
            <a:ext cx="8097895" cy="73900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52094" y="1611751"/>
            <a:ext cx="8097895" cy="45719"/>
          </a:xfrm>
          <a:prstGeom prst="rect">
            <a:avLst/>
          </a:prstGeom>
          <a:solidFill>
            <a:schemeClr val="accent5"/>
          </a:solidFill>
          <a:ln w="101600" cmpd="sng">
            <a:solidFill>
              <a:schemeClr val="accent5"/>
            </a:solidFill>
            <a:headEnd type="none"/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58394" y="1055348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47661" y="146390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394" y="1475452"/>
            <a:ext cx="52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49990" y="1080748"/>
            <a:ext cx="5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3’</a:t>
            </a:r>
          </a:p>
        </p:txBody>
      </p:sp>
      <p:sp>
        <p:nvSpPr>
          <p:cNvPr id="3" name="Regular Pentagon 2"/>
          <p:cNvSpPr/>
          <p:nvPr/>
        </p:nvSpPr>
        <p:spPr>
          <a:xfrm>
            <a:off x="20438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gular Pentagon 25"/>
          <p:cNvSpPr/>
          <p:nvPr/>
        </p:nvSpPr>
        <p:spPr>
          <a:xfrm>
            <a:off x="6971426" y="1378069"/>
            <a:ext cx="330200" cy="279400"/>
          </a:xfrm>
          <a:prstGeom prst="pentagon">
            <a:avLst/>
          </a:prstGeom>
          <a:solidFill>
            <a:schemeClr val="accent6"/>
          </a:solidFill>
          <a:ln w="101600" cmpd="sng">
            <a:solidFill>
              <a:schemeClr val="accent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gular Pentagon 11"/>
          <p:cNvSpPr/>
          <p:nvPr/>
        </p:nvSpPr>
        <p:spPr>
          <a:xfrm>
            <a:off x="37329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gular Pentagon 12"/>
          <p:cNvSpPr/>
          <p:nvPr/>
        </p:nvSpPr>
        <p:spPr>
          <a:xfrm>
            <a:off x="53331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gular Pentagon 14"/>
          <p:cNvSpPr/>
          <p:nvPr/>
        </p:nvSpPr>
        <p:spPr>
          <a:xfrm>
            <a:off x="8470026" y="1377312"/>
            <a:ext cx="330200" cy="279400"/>
          </a:xfrm>
          <a:prstGeom prst="pentagon">
            <a:avLst/>
          </a:prstGeom>
          <a:solidFill>
            <a:schemeClr val="accent2"/>
          </a:solidFill>
          <a:ln w="101600" cmpd="sng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890"/>
          <a:stretch/>
        </p:blipFill>
        <p:spPr>
          <a:xfrm>
            <a:off x="10995202" y="717784"/>
            <a:ext cx="1084735" cy="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74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738644C9-41D9-084C-9AFC-B7A37B7633C8}" vid="{6B2D3544-6E9E-5445-ABAF-74225983AC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8792</TotalTime>
  <Words>2643</Words>
  <Application>Microsoft Macintosh PowerPoint</Application>
  <PresentationFormat>Widescreen</PresentationFormat>
  <Paragraphs>595</Paragraphs>
  <Slides>75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Avenir Next Condensed Regular</vt:lpstr>
      <vt:lpstr>Calibri</vt:lpstr>
      <vt:lpstr>Calibri Light</vt:lpstr>
      <vt:lpstr>Helvetica</vt:lpstr>
      <vt:lpstr>Helvetica Neue</vt:lpstr>
      <vt:lpstr>Office Theme</vt:lpstr>
      <vt:lpstr>Population Genomics for non-model organisms</vt:lpstr>
      <vt:lpstr>Population Genomics for non-model organisms</vt:lpstr>
      <vt:lpstr>Population Genomics for non-model organisms</vt:lpstr>
      <vt:lpstr>Population Genomics for non-model organisms</vt:lpstr>
      <vt:lpstr>What is RADseq?</vt:lpstr>
      <vt:lpstr>The “R” is for Restriction Enzyme</vt:lpstr>
      <vt:lpstr>Genomic DNA</vt:lpstr>
      <vt:lpstr>Restriction Enzyme 1</vt:lpstr>
      <vt:lpstr>Restriction Enzymes 1 and 2</vt:lpstr>
      <vt:lpstr>Digested DNA</vt:lpstr>
      <vt:lpstr>Reduced Genome Representation</vt:lpstr>
      <vt:lpstr>The beginning and end of each locus is known</vt:lpstr>
      <vt:lpstr>The beginning and end of each locus is known</vt:lpstr>
      <vt:lpstr>The beginning and end of each locus is known</vt:lpstr>
      <vt:lpstr>Barcoding</vt:lpstr>
      <vt:lpstr>Pooling</vt:lpstr>
      <vt:lpstr>NGS Workflow</vt:lpstr>
      <vt:lpstr>Single Nucleotide Polymorphism (SNP)</vt:lpstr>
      <vt:lpstr>RAD: what is it good for?</vt:lpstr>
      <vt:lpstr>PowerPoint Presentation</vt:lpstr>
      <vt:lpstr>Sex-biased dispersal</vt:lpstr>
      <vt:lpstr>Bonnethead Sharks (Sphyrna tiburo) </vt:lpstr>
      <vt:lpstr>Bonnethead Population Genomics</vt:lpstr>
      <vt:lpstr>RAD data</vt:lpstr>
      <vt:lpstr>FST across all loci</vt:lpstr>
      <vt:lpstr>FST across all loci</vt:lpstr>
      <vt:lpstr>FST across all loci</vt:lpstr>
      <vt:lpstr>RAD data</vt:lpstr>
      <vt:lpstr>Bonnethead DAPC</vt:lpstr>
      <vt:lpstr>Drivers of outlier allele frequencies</vt:lpstr>
      <vt:lpstr>Drivers of outlier allele frequencies</vt:lpstr>
      <vt:lpstr>Breaking RAD: Limitations of RADseq for studying adaptation</vt:lpstr>
      <vt:lpstr>Limited by linkage and enzyme choice</vt:lpstr>
      <vt:lpstr>Size of linkage blocks impact chance of detection</vt:lpstr>
      <vt:lpstr>Understanding limitations</vt:lpstr>
      <vt:lpstr>Is RAD broken?</vt:lpstr>
      <vt:lpstr>RADseq Methods</vt:lpstr>
      <vt:lpstr>The many flavors of RAD</vt:lpstr>
      <vt:lpstr>mbRAD</vt:lpstr>
      <vt:lpstr>mbRAD</vt:lpstr>
      <vt:lpstr>ddRAD</vt:lpstr>
      <vt:lpstr>ddRAD</vt:lpstr>
      <vt:lpstr>2bRAD</vt:lpstr>
      <vt:lpstr>2bRAD</vt:lpstr>
      <vt:lpstr>ezRAD</vt:lpstr>
      <vt:lpstr>ezRAD</vt:lpstr>
      <vt:lpstr>RAD Capture Methods</vt:lpstr>
      <vt:lpstr>RAD Capture Methods</vt:lpstr>
      <vt:lpstr>mbRAD</vt:lpstr>
      <vt:lpstr>ddRAD</vt:lpstr>
      <vt:lpstr>2bRAD</vt:lpstr>
      <vt:lpstr>ezRAD</vt:lpstr>
      <vt:lpstr>RAD Capture Methods</vt:lpstr>
      <vt:lpstr>Let’s discuss!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Mitigating major RADseq Biases</vt:lpstr>
      <vt:lpstr>PowerPoint Presentation</vt:lpstr>
      <vt:lpstr>Mitigating major RADseq Biases</vt:lpstr>
      <vt:lpstr>RADseq Pipelines:  an overview</vt:lpstr>
      <vt:lpstr>The pipelines</vt:lpstr>
      <vt:lpstr>Stacks</vt:lpstr>
      <vt:lpstr>dDocent</vt:lpstr>
      <vt:lpstr>pyRAD</vt:lpstr>
      <vt:lpstr>aftrRAD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RADseq:  an overview</dc:title>
  <dc:creator>Jonathan Puritz</dc:creator>
  <cp:lastModifiedBy>Jonathan Puritz Jr.</cp:lastModifiedBy>
  <cp:revision>278</cp:revision>
  <dcterms:created xsi:type="dcterms:W3CDTF">2016-02-27T11:20:31Z</dcterms:created>
  <dcterms:modified xsi:type="dcterms:W3CDTF">2022-02-24T15:55:42Z</dcterms:modified>
</cp:coreProperties>
</file>